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35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2" r:id="rId37"/>
    <p:sldId id="305" r:id="rId38"/>
    <p:sldId id="306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6" r:id="rId66"/>
    <p:sldId id="337" r:id="rId67"/>
    <p:sldId id="338" r:id="rId68"/>
    <p:sldId id="342" r:id="rId69"/>
    <p:sldId id="349" r:id="rId70"/>
    <p:sldId id="350" r:id="rId71"/>
    <p:sldId id="351" r:id="rId72"/>
    <p:sldId id="352" r:id="rId73"/>
    <p:sldId id="353" r:id="rId74"/>
  </p:sldIdLst>
  <p:sldSz cx="12192000" cy="6858000"/>
  <p:notesSz cx="12192000" cy="6858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562"/>
    <a:srgbClr val="DF1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365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4F5A4-E85C-43CA-BD04-11C9582EF9F0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D882A-EF52-48A0-BEBC-904E8D969E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74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D882A-EF52-48A0-BEBC-904E8D969EF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D882A-EF52-48A0-BEBC-904E8D969E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6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02025" y="304546"/>
            <a:ext cx="6187948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500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2868" y="38100"/>
            <a:ext cx="2121407" cy="105917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620" y="138684"/>
            <a:ext cx="5728970" cy="699770"/>
          </a:xfrm>
          <a:custGeom>
            <a:avLst/>
            <a:gdLst/>
            <a:ahLst/>
            <a:cxnLst/>
            <a:rect l="l" t="t" r="r" b="b"/>
            <a:pathLst>
              <a:path w="5728970" h="699769">
                <a:moveTo>
                  <a:pt x="5728716" y="0"/>
                </a:moveTo>
                <a:lnTo>
                  <a:pt x="0" y="0"/>
                </a:lnTo>
                <a:lnTo>
                  <a:pt x="0" y="699516"/>
                </a:lnTo>
                <a:lnTo>
                  <a:pt x="5378958" y="699516"/>
                </a:lnTo>
                <a:lnTo>
                  <a:pt x="5426418" y="696323"/>
                </a:lnTo>
                <a:lnTo>
                  <a:pt x="5471937" y="687022"/>
                </a:lnTo>
                <a:lnTo>
                  <a:pt x="5515100" y="672030"/>
                </a:lnTo>
                <a:lnTo>
                  <a:pt x="5555488" y="651764"/>
                </a:lnTo>
                <a:lnTo>
                  <a:pt x="5592685" y="626639"/>
                </a:lnTo>
                <a:lnTo>
                  <a:pt x="5626274" y="597074"/>
                </a:lnTo>
                <a:lnTo>
                  <a:pt x="5655839" y="563485"/>
                </a:lnTo>
                <a:lnTo>
                  <a:pt x="5680964" y="526288"/>
                </a:lnTo>
                <a:lnTo>
                  <a:pt x="5701230" y="485900"/>
                </a:lnTo>
                <a:lnTo>
                  <a:pt x="5716222" y="442737"/>
                </a:lnTo>
                <a:lnTo>
                  <a:pt x="5725523" y="397218"/>
                </a:lnTo>
                <a:lnTo>
                  <a:pt x="5728716" y="349758"/>
                </a:lnTo>
                <a:lnTo>
                  <a:pt x="5728716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20" y="188976"/>
            <a:ext cx="5565775" cy="565785"/>
          </a:xfrm>
          <a:custGeom>
            <a:avLst/>
            <a:gdLst/>
            <a:ahLst/>
            <a:cxnLst/>
            <a:rect l="l" t="t" r="r" b="b"/>
            <a:pathLst>
              <a:path w="5565775" h="565785">
                <a:moveTo>
                  <a:pt x="5565647" y="0"/>
                </a:moveTo>
                <a:lnTo>
                  <a:pt x="0" y="0"/>
                </a:lnTo>
                <a:lnTo>
                  <a:pt x="0" y="565403"/>
                </a:lnTo>
                <a:lnTo>
                  <a:pt x="5282945" y="565403"/>
                </a:lnTo>
                <a:lnTo>
                  <a:pt x="5328789" y="561702"/>
                </a:lnTo>
                <a:lnTo>
                  <a:pt x="5372282" y="550986"/>
                </a:lnTo>
                <a:lnTo>
                  <a:pt x="5412842" y="533840"/>
                </a:lnTo>
                <a:lnTo>
                  <a:pt x="5449884" y="510844"/>
                </a:lnTo>
                <a:lnTo>
                  <a:pt x="5482828" y="482584"/>
                </a:lnTo>
                <a:lnTo>
                  <a:pt x="5511088" y="449640"/>
                </a:lnTo>
                <a:lnTo>
                  <a:pt x="5534084" y="412598"/>
                </a:lnTo>
                <a:lnTo>
                  <a:pt x="5551230" y="372038"/>
                </a:lnTo>
                <a:lnTo>
                  <a:pt x="5561946" y="328545"/>
                </a:lnTo>
                <a:lnTo>
                  <a:pt x="5565647" y="282701"/>
                </a:lnTo>
                <a:lnTo>
                  <a:pt x="5565647" y="0"/>
                </a:lnTo>
                <a:close/>
              </a:path>
            </a:pathLst>
          </a:custGeom>
          <a:solidFill>
            <a:srgbClr val="FFFFFF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500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500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475" y="229946"/>
            <a:ext cx="446341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5009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2184" y="1614627"/>
            <a:ext cx="11787631" cy="2160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9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1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3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7.png"/><Relationship Id="rId7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3.png"/><Relationship Id="rId9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3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image" Target="../media/image136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2.png"/><Relationship Id="rId7" Type="http://schemas.openxmlformats.org/officeDocument/2006/relationships/image" Target="../media/image15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163.png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8.png"/><Relationship Id="rId4" Type="http://schemas.openxmlformats.org/officeDocument/2006/relationships/image" Target="../media/image173.png"/><Relationship Id="rId9" Type="http://schemas.openxmlformats.org/officeDocument/2006/relationships/image" Target="../media/image17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5895420"/>
            <a:ext cx="12184379" cy="9625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6404" y="345308"/>
            <a:ext cx="1589910" cy="4493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20" y="230124"/>
            <a:ext cx="5565775" cy="914400"/>
          </a:xfrm>
          <a:custGeom>
            <a:avLst/>
            <a:gdLst/>
            <a:ahLst/>
            <a:cxnLst/>
            <a:rect l="l" t="t" r="r" b="b"/>
            <a:pathLst>
              <a:path w="5565775" h="914400">
                <a:moveTo>
                  <a:pt x="5565647" y="0"/>
                </a:moveTo>
                <a:lnTo>
                  <a:pt x="0" y="0"/>
                </a:lnTo>
                <a:lnTo>
                  <a:pt x="0" y="914400"/>
                </a:lnTo>
                <a:lnTo>
                  <a:pt x="5108447" y="914400"/>
                </a:lnTo>
                <a:lnTo>
                  <a:pt x="5155189" y="912039"/>
                </a:lnTo>
                <a:lnTo>
                  <a:pt x="5200581" y="905110"/>
                </a:lnTo>
                <a:lnTo>
                  <a:pt x="5244394" y="893842"/>
                </a:lnTo>
                <a:lnTo>
                  <a:pt x="5286398" y="878466"/>
                </a:lnTo>
                <a:lnTo>
                  <a:pt x="5326364" y="859212"/>
                </a:lnTo>
                <a:lnTo>
                  <a:pt x="5364060" y="836309"/>
                </a:lnTo>
                <a:lnTo>
                  <a:pt x="5399257" y="809988"/>
                </a:lnTo>
                <a:lnTo>
                  <a:pt x="5431726" y="780478"/>
                </a:lnTo>
                <a:lnTo>
                  <a:pt x="5461236" y="748009"/>
                </a:lnTo>
                <a:lnTo>
                  <a:pt x="5487557" y="712812"/>
                </a:lnTo>
                <a:lnTo>
                  <a:pt x="5510460" y="675116"/>
                </a:lnTo>
                <a:lnTo>
                  <a:pt x="5529714" y="635150"/>
                </a:lnTo>
                <a:lnTo>
                  <a:pt x="5545090" y="593146"/>
                </a:lnTo>
                <a:lnTo>
                  <a:pt x="5556358" y="549333"/>
                </a:lnTo>
                <a:lnTo>
                  <a:pt x="5563287" y="503941"/>
                </a:lnTo>
                <a:lnTo>
                  <a:pt x="5565647" y="457200"/>
                </a:lnTo>
                <a:lnTo>
                  <a:pt x="5565647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03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2023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4526" y="3065779"/>
            <a:ext cx="4282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algn="ctr">
              <a:lnSpc>
                <a:spcPct val="100000"/>
              </a:lnSpc>
              <a:spcBef>
                <a:spcPts val="100"/>
              </a:spcBef>
            </a:pP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TERVEZÉS ALATT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2885CFD-48A4-0817-7AFA-7FEC8D06B18A}"/>
              </a:ext>
            </a:extLst>
          </p:cNvPr>
          <p:cNvSpPr txBox="1"/>
          <p:nvPr/>
        </p:nvSpPr>
        <p:spPr>
          <a:xfrm>
            <a:off x="3947160" y="3581400"/>
            <a:ext cx="4282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algn="ctr">
              <a:lnSpc>
                <a:spcPct val="100000"/>
              </a:lnSpc>
              <a:spcBef>
                <a:spcPts val="100"/>
              </a:spcBef>
            </a:pP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2023 Audio újdonságai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0124"/>
              <a:ext cx="5565775" cy="1450975"/>
            </a:xfrm>
            <a:custGeom>
              <a:avLst/>
              <a:gdLst/>
              <a:ahLst/>
              <a:cxnLst/>
              <a:rect l="l" t="t" r="r" b="b"/>
              <a:pathLst>
                <a:path w="5565775" h="1450975">
                  <a:moveTo>
                    <a:pt x="5565647" y="0"/>
                  </a:moveTo>
                  <a:lnTo>
                    <a:pt x="0" y="0"/>
                  </a:lnTo>
                  <a:lnTo>
                    <a:pt x="0" y="1450848"/>
                  </a:lnTo>
                  <a:lnTo>
                    <a:pt x="4840224" y="1450848"/>
                  </a:lnTo>
                  <a:lnTo>
                    <a:pt x="4887925" y="1449305"/>
                  </a:lnTo>
                  <a:lnTo>
                    <a:pt x="4934802" y="1444740"/>
                  </a:lnTo>
                  <a:lnTo>
                    <a:pt x="4980759" y="1437249"/>
                  </a:lnTo>
                  <a:lnTo>
                    <a:pt x="5025701" y="1426927"/>
                  </a:lnTo>
                  <a:lnTo>
                    <a:pt x="5069531" y="1413869"/>
                  </a:lnTo>
                  <a:lnTo>
                    <a:pt x="5112154" y="1398172"/>
                  </a:lnTo>
                  <a:lnTo>
                    <a:pt x="5153475" y="1379930"/>
                  </a:lnTo>
                  <a:lnTo>
                    <a:pt x="5193398" y="1359240"/>
                  </a:lnTo>
                  <a:lnTo>
                    <a:pt x="5231828" y="1336197"/>
                  </a:lnTo>
                  <a:lnTo>
                    <a:pt x="5268669" y="1310896"/>
                  </a:lnTo>
                  <a:lnTo>
                    <a:pt x="5303825" y="1283432"/>
                  </a:lnTo>
                  <a:lnTo>
                    <a:pt x="5337202" y="1253902"/>
                  </a:lnTo>
                  <a:lnTo>
                    <a:pt x="5368702" y="1222402"/>
                  </a:lnTo>
                  <a:lnTo>
                    <a:pt x="5398232" y="1189025"/>
                  </a:lnTo>
                  <a:lnTo>
                    <a:pt x="5425696" y="1153869"/>
                  </a:lnTo>
                  <a:lnTo>
                    <a:pt x="5450997" y="1117028"/>
                  </a:lnTo>
                  <a:lnTo>
                    <a:pt x="5474040" y="1078598"/>
                  </a:lnTo>
                  <a:lnTo>
                    <a:pt x="5494730" y="1038675"/>
                  </a:lnTo>
                  <a:lnTo>
                    <a:pt x="5512972" y="997354"/>
                  </a:lnTo>
                  <a:lnTo>
                    <a:pt x="5528669" y="954731"/>
                  </a:lnTo>
                  <a:lnTo>
                    <a:pt x="5541727" y="910901"/>
                  </a:lnTo>
                  <a:lnTo>
                    <a:pt x="5552049" y="865959"/>
                  </a:lnTo>
                  <a:lnTo>
                    <a:pt x="5559540" y="820002"/>
                  </a:lnTo>
                  <a:lnTo>
                    <a:pt x="5564105" y="773125"/>
                  </a:lnTo>
                  <a:lnTo>
                    <a:pt x="5565647" y="725424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432047" y="1051560"/>
            <a:ext cx="8318500" cy="5535295"/>
            <a:chOff x="3432047" y="1051560"/>
            <a:chExt cx="8318500" cy="55352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2047" y="1911096"/>
              <a:ext cx="1856231" cy="2090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9747" y="1051560"/>
              <a:ext cx="3860292" cy="55351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6963" y="1901952"/>
              <a:ext cx="1856232" cy="209092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31140" y="736853"/>
            <a:ext cx="4052570" cy="7512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3020" marR="5080" indent="-20955">
              <a:lnSpc>
                <a:spcPts val="2830"/>
              </a:lnSpc>
              <a:spcBef>
                <a:spcPts val="235"/>
              </a:spcBef>
            </a:pP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RK 1759 </a:t>
            </a:r>
            <a:r>
              <a:rPr sz="2400" spc="-15" dirty="0">
                <a:solidFill>
                  <a:srgbClr val="585858"/>
                </a:solidFill>
                <a:latin typeface="Tahoma"/>
                <a:cs typeface="Tahoma"/>
              </a:rPr>
              <a:t>CLASSICA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BRUNO </a:t>
            </a:r>
            <a:r>
              <a:rPr sz="2400" b="1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RK</a:t>
            </a:r>
            <a:r>
              <a:rPr sz="24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1759</a:t>
            </a:r>
            <a:r>
              <a:rPr sz="2400" b="1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Tahoma"/>
                <a:cs typeface="Tahoma"/>
              </a:rPr>
              <a:t>CLASSICA</a:t>
            </a:r>
            <a:r>
              <a:rPr sz="2400" spc="-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GRIGIO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6405" y="3446145"/>
            <a:ext cx="4142104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4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power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1850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Hidegborítás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Kétoldali vízszintmérő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Kivehető, tisztítható szűrő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Szárazforralás védelem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kikapcsolás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Talp központi dugalj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Minőségi műanyag kivitel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08301"/>
            <a:ext cx="12192000" cy="5931535"/>
            <a:chOff x="0" y="908301"/>
            <a:chExt cx="12192000" cy="59315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8301"/>
              <a:ext cx="12191999" cy="59314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0823" y="1857755"/>
              <a:ext cx="3848100" cy="43174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6732" y="1883663"/>
              <a:ext cx="3745991" cy="42153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9192" y="1781555"/>
              <a:ext cx="3966971" cy="44516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5100" y="1807463"/>
              <a:ext cx="3864863" cy="43494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05176" y="6469481"/>
            <a:ext cx="1929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C</a:t>
            </a:r>
            <a:r>
              <a:rPr sz="1800" spc="-35" dirty="0">
                <a:solidFill>
                  <a:srgbClr val="D9D9D9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A</a:t>
            </a:r>
            <a:r>
              <a:rPr sz="1800" spc="-20" dirty="0">
                <a:solidFill>
                  <a:srgbClr val="D9D9D9"/>
                </a:solidFill>
                <a:latin typeface="Tahoma"/>
                <a:cs typeface="Tahoma"/>
              </a:rPr>
              <a:t>S</a:t>
            </a: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S</a:t>
            </a:r>
            <a:r>
              <a:rPr sz="1800" spc="-5" dirty="0">
                <a:solidFill>
                  <a:srgbClr val="D9D9D9"/>
                </a:solidFill>
                <a:latin typeface="Tahoma"/>
                <a:cs typeface="Tahoma"/>
              </a:rPr>
              <a:t>IC</a:t>
            </a: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A</a:t>
            </a:r>
            <a:r>
              <a:rPr sz="1800" spc="-70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BRU</a:t>
            </a:r>
            <a:r>
              <a:rPr sz="1800" b="1" spc="5" dirty="0">
                <a:solidFill>
                  <a:srgbClr val="D9D9D9"/>
                </a:solidFill>
                <a:latin typeface="Tahoma"/>
                <a:cs typeface="Tahoma"/>
              </a:rPr>
              <a:t>N</a:t>
            </a:r>
            <a:r>
              <a:rPr sz="1800" b="1" dirty="0">
                <a:solidFill>
                  <a:srgbClr val="D9D9D9"/>
                </a:solidFill>
                <a:latin typeface="Tahoma"/>
                <a:cs typeface="Tahoma"/>
              </a:rPr>
              <a:t>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09586" y="6469481"/>
            <a:ext cx="1990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D9D9D9"/>
                </a:solidFill>
                <a:latin typeface="Tahoma"/>
                <a:cs typeface="Tahoma"/>
              </a:rPr>
              <a:t>CLASSICA</a:t>
            </a:r>
            <a:r>
              <a:rPr sz="1800" spc="-120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GRIGIO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8267" y="191261"/>
            <a:ext cx="2739390" cy="744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070"/>
              </a:lnSpc>
              <a:spcBef>
                <a:spcPts val="95"/>
              </a:spcBef>
            </a:pPr>
            <a:endParaRPr spc="-5" dirty="0"/>
          </a:p>
          <a:p>
            <a:pPr marL="12700">
              <a:lnSpc>
                <a:spcPts val="2590"/>
              </a:lnSpc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3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1759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b="0" spc="-15" dirty="0">
                <a:solidFill>
                  <a:srgbClr val="585858"/>
                </a:solidFill>
                <a:latin typeface="Tahoma"/>
                <a:cs typeface="Tahoma"/>
              </a:rPr>
              <a:t>CLASSICA</a:t>
            </a:r>
            <a:endParaRPr sz="2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0124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1152" y="992124"/>
              <a:ext cx="5105400" cy="56418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4840" y="2532888"/>
              <a:ext cx="2276856" cy="31409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" y="1924811"/>
              <a:ext cx="1546860" cy="14676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8548" y="2177795"/>
              <a:ext cx="1391412" cy="125120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3883" y="169164"/>
            <a:ext cx="2489835" cy="822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pc="-5" dirty="0"/>
          </a:p>
          <a:p>
            <a:pPr marL="52069">
              <a:lnSpc>
                <a:spcPct val="100000"/>
              </a:lnSpc>
              <a:spcBef>
                <a:spcPts val="40"/>
              </a:spcBef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3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1742</a:t>
            </a:r>
            <a:r>
              <a:rPr sz="2400" spc="-40" dirty="0">
                <a:solidFill>
                  <a:srgbClr val="585858"/>
                </a:solidFill>
              </a:rPr>
              <a:t> </a:t>
            </a:r>
            <a:r>
              <a:rPr sz="2400" b="0" spc="-5" dirty="0">
                <a:solidFill>
                  <a:srgbClr val="585858"/>
                </a:solidFill>
                <a:latin typeface="Tahoma"/>
                <a:cs typeface="Tahoma"/>
              </a:rPr>
              <a:t>PURO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4F22FD80-9C72-F10B-CAF8-9B2043DDEE20}"/>
              </a:ext>
            </a:extLst>
          </p:cNvPr>
          <p:cNvSpPr txBox="1"/>
          <p:nvPr/>
        </p:nvSpPr>
        <p:spPr>
          <a:xfrm>
            <a:off x="146405" y="3446145"/>
            <a:ext cx="4142104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4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power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1850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Hidegborítás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Kétoldali vízszintmérő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Kivehető, tisztítható szűrő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Szárazforralás védelem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kikapcsolás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Talp központi dugóval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Rozsdamentes kivitel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17876" y="6482069"/>
            <a:ext cx="6269355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4304030" algn="l"/>
              </a:tabLst>
            </a:pPr>
            <a:r>
              <a:rPr sz="1800" spc="-10" dirty="0">
                <a:solidFill>
                  <a:srgbClr val="D9D9D9"/>
                </a:solidFill>
                <a:latin typeface="Tahoma"/>
                <a:cs typeface="Tahoma"/>
              </a:rPr>
              <a:t>CLASSICA</a:t>
            </a:r>
            <a:r>
              <a:rPr sz="1800" spc="-65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BRUNO	</a:t>
            </a:r>
            <a:r>
              <a:rPr sz="1800" spc="-10" dirty="0">
                <a:solidFill>
                  <a:srgbClr val="D9D9D9"/>
                </a:solidFill>
                <a:latin typeface="Tahoma"/>
                <a:cs typeface="Tahoma"/>
              </a:rPr>
              <a:t>CLASSICA</a:t>
            </a:r>
            <a:r>
              <a:rPr sz="1800" spc="-130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GRIGIO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191261"/>
            <a:ext cx="2489835" cy="354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5"/>
              </a:lnSpc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3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1742</a:t>
            </a:r>
            <a:r>
              <a:rPr sz="2400" spc="-40" dirty="0">
                <a:solidFill>
                  <a:srgbClr val="585858"/>
                </a:solidFill>
              </a:rPr>
              <a:t> </a:t>
            </a:r>
            <a:r>
              <a:rPr sz="2400" b="0" spc="-5" dirty="0">
                <a:solidFill>
                  <a:srgbClr val="585858"/>
                </a:solidFill>
                <a:latin typeface="Tahoma"/>
                <a:cs typeface="Tahoma"/>
              </a:rPr>
              <a:t>PURO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092705"/>
            <a:ext cx="12192000" cy="5765800"/>
            <a:chOff x="0" y="1092705"/>
            <a:chExt cx="12192000" cy="57658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92705"/>
              <a:ext cx="12191999" cy="57652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5871" y="1536191"/>
              <a:ext cx="4558283" cy="50368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19570"/>
            <a:chOff x="0" y="0"/>
            <a:chExt cx="12192000" cy="6719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7193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40" y="1059180"/>
              <a:ext cx="4707636" cy="51617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2479" y="2478023"/>
              <a:ext cx="2215896" cy="29794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071" y="1630679"/>
              <a:ext cx="1758695" cy="15163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9151" y="1734311"/>
              <a:ext cx="1655064" cy="14874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6159" y="3389833"/>
            <a:ext cx="4245610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40404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power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1850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hidegborítás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Vízhőmérséklet ellenőrzés </a:t>
            </a:r>
            <a:r>
              <a:rPr lang="hu-HU" sz="2000" b="1" spc="-25" dirty="0" err="1">
                <a:solidFill>
                  <a:srgbClr val="404040"/>
                </a:solidFill>
                <a:latin typeface="Calibri"/>
                <a:cs typeface="Calibri"/>
              </a:rPr>
              <a:t>thermometerrel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 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Szárazforralás elleni védelem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kikapcsolás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Talp központi dugalj</a:t>
            </a: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Rozsdamentes kivitel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8935" y="296925"/>
            <a:ext cx="2591435" cy="371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>
              <a:lnSpc>
                <a:spcPts val="2800"/>
              </a:lnSpc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1705</a:t>
            </a:r>
            <a:r>
              <a:rPr sz="2400" spc="-35" dirty="0">
                <a:solidFill>
                  <a:srgbClr val="585858"/>
                </a:solidFill>
              </a:rPr>
              <a:t> </a:t>
            </a:r>
            <a:r>
              <a:rPr sz="2400" b="0" spc="-5" dirty="0">
                <a:solidFill>
                  <a:srgbClr val="585858"/>
                </a:solidFill>
                <a:latin typeface="Tahoma"/>
                <a:cs typeface="Tahoma"/>
              </a:rPr>
              <a:t>Metallico</a:t>
            </a:r>
            <a:endParaRPr sz="2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8267" y="726694"/>
            <a:ext cx="2797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RK</a:t>
            </a:r>
            <a:r>
              <a:rPr sz="2400" b="1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1705</a:t>
            </a:r>
            <a:r>
              <a:rPr sz="24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585858"/>
                </a:solidFill>
                <a:latin typeface="Tahoma"/>
                <a:cs typeface="Tahoma"/>
              </a:rPr>
              <a:t>Metallico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223770"/>
            <a:ext cx="12192000" cy="5634355"/>
            <a:chOff x="0" y="1223770"/>
            <a:chExt cx="12192000" cy="56343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23770"/>
              <a:ext cx="12191999" cy="56342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0387" y="2193036"/>
              <a:ext cx="3102864" cy="33893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4875" y="2290572"/>
              <a:ext cx="2918460" cy="3198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7416" y="713231"/>
              <a:ext cx="4954524" cy="59298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900" y="1595627"/>
              <a:ext cx="1937004" cy="19370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6311" y="1595627"/>
              <a:ext cx="2938272" cy="189585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1030" y="305180"/>
            <a:ext cx="2684780" cy="354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1700</a:t>
            </a:r>
            <a:r>
              <a:rPr sz="2400" spc="-55" dirty="0">
                <a:solidFill>
                  <a:srgbClr val="585858"/>
                </a:solidFill>
              </a:rPr>
              <a:t> </a:t>
            </a:r>
            <a:r>
              <a:rPr sz="2400" b="0" dirty="0">
                <a:solidFill>
                  <a:srgbClr val="585858"/>
                </a:solidFill>
                <a:latin typeface="Tahoma"/>
                <a:cs typeface="Tahoma"/>
              </a:rPr>
              <a:t>Magnifica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1202A731-ECC9-7435-E403-372E6437EA21}"/>
              </a:ext>
            </a:extLst>
          </p:cNvPr>
          <p:cNvSpPr txBox="1"/>
          <p:nvPr/>
        </p:nvSpPr>
        <p:spPr>
          <a:xfrm>
            <a:off x="273050" y="3551884"/>
            <a:ext cx="4245610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40404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power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1850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hidegborítás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Vízhőmérséklet ellenőrzés </a:t>
            </a:r>
            <a:r>
              <a:rPr lang="hu-HU" sz="2000" b="1" spc="-25" dirty="0" err="1">
                <a:solidFill>
                  <a:srgbClr val="404040"/>
                </a:solidFill>
                <a:latin typeface="Calibri"/>
                <a:cs typeface="Calibri"/>
              </a:rPr>
              <a:t>thermometerrel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 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Szárazforralás elleni védelem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kikapcsolás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Talp központi dugalj</a:t>
            </a: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Rozsdamentes kivitel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030" y="326212"/>
            <a:ext cx="2684780" cy="371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70"/>
              </a:lnSpc>
            </a:pPr>
            <a:r>
              <a:rPr sz="2400" spc="-5" dirty="0">
                <a:solidFill>
                  <a:srgbClr val="585858"/>
                </a:solidFill>
              </a:rPr>
              <a:t>RK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1700</a:t>
            </a:r>
            <a:r>
              <a:rPr sz="2400" spc="-55" dirty="0">
                <a:solidFill>
                  <a:srgbClr val="585858"/>
                </a:solidFill>
              </a:rPr>
              <a:t> </a:t>
            </a:r>
            <a:r>
              <a:rPr sz="2400" b="0" dirty="0">
                <a:solidFill>
                  <a:srgbClr val="585858"/>
                </a:solidFill>
                <a:latin typeface="Tahoma"/>
                <a:cs typeface="Tahoma"/>
              </a:rPr>
              <a:t>Magnifica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96339"/>
            <a:ext cx="12191999" cy="56616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0755" y="6540500"/>
            <a:ext cx="19329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MAGNIFICA</a:t>
            </a:r>
            <a:r>
              <a:rPr sz="1800" spc="-140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D9D9D9"/>
                </a:solidFill>
                <a:latin typeface="Tahoma"/>
                <a:cs typeface="Tahoma"/>
              </a:rPr>
              <a:t>NERO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0682" y="6540500"/>
            <a:ext cx="2647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MAGNIFICA</a:t>
            </a:r>
            <a:r>
              <a:rPr sz="1800" spc="-125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ANTRACITO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64322" y="6540500"/>
            <a:ext cx="2339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D9D9D9"/>
                </a:solidFill>
                <a:latin typeface="Tahoma"/>
                <a:cs typeface="Tahoma"/>
              </a:rPr>
              <a:t>MAGNIFICA</a:t>
            </a:r>
            <a:r>
              <a:rPr sz="1800" spc="-120" dirty="0">
                <a:solidFill>
                  <a:srgbClr val="D9D9D9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D9D9D9"/>
                </a:solidFill>
                <a:latin typeface="Tahoma"/>
                <a:cs typeface="Tahoma"/>
              </a:rPr>
              <a:t>INTENSO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27047" y="2688335"/>
            <a:ext cx="9065260" cy="3754120"/>
            <a:chOff x="1527047" y="2688335"/>
            <a:chExt cx="9065260" cy="37541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6363" y="2688335"/>
              <a:ext cx="3145536" cy="37292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0852" y="2788919"/>
              <a:ext cx="2961131" cy="35326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7047" y="2807207"/>
              <a:ext cx="3052572" cy="36347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0387" y="2822447"/>
              <a:ext cx="2950464" cy="35326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7412" y="2721863"/>
              <a:ext cx="3104388" cy="36896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1900" y="2822447"/>
              <a:ext cx="2919983" cy="34930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267200" y="126364"/>
            <a:ext cx="7686040" cy="6605270"/>
            <a:chOff x="4038600" y="138684"/>
            <a:chExt cx="7686040" cy="66052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0171" y="2592323"/>
              <a:ext cx="1203959" cy="40934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9159" y="196596"/>
              <a:ext cx="1301496" cy="64891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6227" y="138684"/>
              <a:ext cx="1688592" cy="64891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600" y="196594"/>
              <a:ext cx="2572511" cy="654710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9524" y="731646"/>
            <a:ext cx="5634355" cy="2792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3420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2in1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Jerome</a:t>
            </a:r>
            <a:endParaRPr sz="23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20"/>
              </a:spcBef>
              <a:tabLst>
                <a:tab pos="354965" algn="l"/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14,8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zajszínt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     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lang="hu-HU" sz="2000" dirty="0">
              <a:latin typeface="Calibri"/>
              <a:cs typeface="Calibri"/>
            </a:endParaRPr>
          </a:p>
          <a:p>
            <a:pPr marL="1899285">
              <a:lnSpc>
                <a:spcPct val="100000"/>
              </a:lnSpc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 40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(alacsony sebesség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lang="hu-HU"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696711" y="771142"/>
            <a:ext cx="6385560" cy="6032500"/>
            <a:chOff x="5696711" y="771142"/>
            <a:chExt cx="6385560" cy="60325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2452" y="771142"/>
              <a:ext cx="2369820" cy="60319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4975" y="3998975"/>
              <a:ext cx="2461260" cy="2612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2123" y="1761743"/>
              <a:ext cx="2319528" cy="20817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6711" y="946403"/>
              <a:ext cx="4451603" cy="26349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4544" y="731646"/>
            <a:ext cx="6275070" cy="49840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3420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2in1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Jerome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hu-HU" sz="2000" b="1" spc="-5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14,8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4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Levehető kézi porszívó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Zsákmentes, kivehető pordoboz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600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75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telj. motor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3.5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kPa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zajszint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 max. 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(magas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Töltési idő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4.5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Pra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ktikus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behajtható fogó a könnyű tárolhatóságért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75450" y="1796923"/>
            <a:ext cx="4273550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Internet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lang="hu-HU" sz="2000" spc="-10" dirty="0">
                <a:latin typeface="Calibri"/>
                <a:cs typeface="Calibri"/>
              </a:rPr>
              <a:t>á</a:t>
            </a:r>
            <a:r>
              <a:rPr sz="2000" spc="-10" dirty="0">
                <a:latin typeface="Calibri"/>
                <a:cs typeface="Calibri"/>
              </a:rPr>
              <a:t>di</a:t>
            </a:r>
            <a:r>
              <a:rPr lang="hu-HU" sz="2000" spc="-10" dirty="0">
                <a:latin typeface="Calibri"/>
                <a:cs typeface="Calibri"/>
              </a:rPr>
              <a:t>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FM</a:t>
            </a:r>
            <a:r>
              <a:rPr sz="2000" spc="4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lang="hu-HU" sz="2000" spc="-10" dirty="0">
                <a:latin typeface="Calibri"/>
                <a:cs typeface="Calibri"/>
              </a:rPr>
              <a:t>á</a:t>
            </a:r>
            <a:r>
              <a:rPr sz="2000" spc="-10" dirty="0">
                <a:latin typeface="Calibri"/>
                <a:cs typeface="Calibri"/>
              </a:rPr>
              <a:t>di</a:t>
            </a:r>
            <a:r>
              <a:rPr lang="hu-HU" sz="2000" spc="-10" dirty="0">
                <a:latin typeface="Calibri"/>
                <a:cs typeface="Calibri"/>
              </a:rPr>
              <a:t>ó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(op</a:t>
            </a:r>
            <a:r>
              <a:rPr lang="hu-HU" sz="2000" spc="-5" dirty="0" err="1">
                <a:latin typeface="Calibri"/>
                <a:cs typeface="Calibri"/>
              </a:rPr>
              <a:t>cionális</a:t>
            </a:r>
            <a:r>
              <a:rPr sz="2000" spc="-5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 err="1">
                <a:latin typeface="Calibri"/>
                <a:cs typeface="Calibri"/>
              </a:rPr>
              <a:t>WiFi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lang="hu-HU" sz="2000" spc="-40" dirty="0">
                <a:latin typeface="Calibri"/>
                <a:cs typeface="Calibri"/>
              </a:rPr>
              <a:t>kapcsolat</a:t>
            </a:r>
            <a:endParaRPr sz="2000" dirty="0">
              <a:latin typeface="Calibri"/>
              <a:cs typeface="Calibri"/>
            </a:endParaRPr>
          </a:p>
          <a:p>
            <a:pPr marL="355600" marR="77597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DLNA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streaming,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SPOTIFY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USB</a:t>
            </a:r>
            <a:r>
              <a:rPr sz="2000" spc="-4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15" dirty="0">
                <a:latin typeface="Calibri"/>
                <a:cs typeface="Calibri"/>
              </a:rPr>
              <a:t>Időjárás előrejelzés</a:t>
            </a:r>
            <a:r>
              <a:rPr sz="2000" spc="-15" dirty="0">
                <a:latin typeface="Calibri"/>
                <a:cs typeface="Calibri"/>
              </a:rPr>
              <a:t>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ébresztés, 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etc.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48342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 err="1"/>
              <a:t>Wifi</a:t>
            </a:r>
            <a:r>
              <a:rPr spc="20" dirty="0"/>
              <a:t> </a:t>
            </a:r>
            <a:r>
              <a:rPr dirty="0"/>
              <a:t> </a:t>
            </a:r>
            <a:r>
              <a:rPr lang="hu-HU" spc="-10" dirty="0"/>
              <a:t>hordozható rádió</a:t>
            </a:r>
            <a:endParaRPr spc="-5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871" y="1706879"/>
            <a:ext cx="5949696" cy="43616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524" y="731646"/>
            <a:ext cx="5634355" cy="3714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4420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Simon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hu-HU" sz="2000" b="1" spc="-5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14,8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zajszint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       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899285">
              <a:lnSpc>
                <a:spcPct val="100000"/>
              </a:lnSpc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op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funkció, nedves MOP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function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keménypadlóhoz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víztartály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31435" y="182878"/>
            <a:ext cx="4058920" cy="6588759"/>
            <a:chOff x="4631435" y="182878"/>
            <a:chExt cx="4058920" cy="658875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7643" y="396240"/>
              <a:ext cx="1632203" cy="62788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1435" y="182878"/>
              <a:ext cx="2589275" cy="658825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814816" y="441959"/>
            <a:ext cx="3203575" cy="6233160"/>
            <a:chOff x="8814816" y="441959"/>
            <a:chExt cx="3203575" cy="623316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4816" y="441959"/>
              <a:ext cx="1249679" cy="6233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95076" y="2782824"/>
              <a:ext cx="1123187" cy="3820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8464" y="632458"/>
            <a:ext cx="2383535" cy="61874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0919" y="571880"/>
            <a:ext cx="6275070" cy="486287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360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4420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Simon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14,8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lang="hu-HU" sz="2000" b="1" spc="5" dirty="0">
                <a:solidFill>
                  <a:srgbClr val="404040"/>
                </a:solidFill>
                <a:latin typeface="Calibri"/>
                <a:cs typeface="Calibri"/>
              </a:rPr>
              <a:t> 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Zsákmentes levehető pordoboz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600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75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telj.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3.5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kPa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zajszínt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4965" marR="21844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nagy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 </a:t>
            </a:r>
            <a:r>
              <a:rPr sz="2000" b="1" spc="-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Töltési idő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4.5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Pra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ktikus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fogó a könnyű tárolhatóságért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OP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fun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KCIÓ, vizes MOP keménypadlóhoz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víztartály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62169" y="619683"/>
            <a:ext cx="6276975" cy="5993130"/>
            <a:chOff x="5162169" y="619683"/>
            <a:chExt cx="6276975" cy="59931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1432" y="4221479"/>
              <a:ext cx="2252471" cy="23911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5580" y="947166"/>
              <a:ext cx="2553309" cy="23468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2169" y="619683"/>
              <a:ext cx="4775454" cy="31515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4908" y="2795447"/>
              <a:ext cx="3632581" cy="3511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998"/>
            <a:chOff x="0" y="0"/>
            <a:chExt cx="12192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524" y="731646"/>
            <a:ext cx="5634355" cy="25218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4520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2in1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Bruno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hu-HU" sz="20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18,5</a:t>
            </a:r>
            <a:r>
              <a:rPr lang="hu-HU"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ros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zajszint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      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899285">
              <a:lnSpc>
                <a:spcPct val="100000"/>
              </a:lnSpc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45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849868" y="381000"/>
            <a:ext cx="2940050" cy="6339840"/>
            <a:chOff x="8849868" y="381000"/>
            <a:chExt cx="2940050" cy="63398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9868" y="381000"/>
              <a:ext cx="1303020" cy="63398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9524" y="2903220"/>
              <a:ext cx="1120140" cy="371703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948428" y="138683"/>
            <a:ext cx="3754120" cy="6719570"/>
            <a:chOff x="4948428" y="138683"/>
            <a:chExt cx="3754120" cy="671957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4784" y="272796"/>
              <a:ext cx="1667255" cy="63398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8428" y="138683"/>
              <a:ext cx="2125979" cy="67193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4463415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VT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4520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2in1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spc="-5" dirty="0">
                <a:solidFill>
                  <a:srgbClr val="585858"/>
                </a:solidFill>
              </a:rPr>
              <a:t>Bruno</a:t>
            </a:r>
            <a:endParaRPr sz="2300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0507" y="559306"/>
            <a:ext cx="2007107" cy="62986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2475" y="1474088"/>
            <a:ext cx="6275070" cy="3706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8,5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4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ros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Zsákmenetes levehető pordobozzal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600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portartály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90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 telj. motor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4.0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kPa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zajszínt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marR="21844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Üzemidő: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lang="hu-HU" sz="20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700" marR="21844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	                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45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 </a:t>
            </a:r>
            <a:r>
              <a:rPr sz="2000" b="1" spc="-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4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4.5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01523" y="913957"/>
            <a:ext cx="6369685" cy="5871210"/>
            <a:chOff x="5169750" y="915288"/>
            <a:chExt cx="6369685" cy="587121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5529" y="947166"/>
              <a:ext cx="2553309" cy="23468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9103" y="3915154"/>
              <a:ext cx="2680716" cy="28712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9750" y="915288"/>
              <a:ext cx="5092484" cy="37393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9524" y="731646"/>
            <a:ext cx="5634355" cy="34067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4620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Hugo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hu-HU" sz="20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zajszínt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       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899285">
              <a:lnSpc>
                <a:spcPct val="100000"/>
              </a:lnSpc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OP funkció, vizes MOP keménypadlóhoz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víztartály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35296" y="100582"/>
            <a:ext cx="3611879" cy="6704330"/>
            <a:chOff x="5035296" y="100582"/>
            <a:chExt cx="3611879" cy="67043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200" y="138683"/>
              <a:ext cx="1712976" cy="6515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5296" y="100582"/>
              <a:ext cx="2121407" cy="670407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854440" y="100582"/>
            <a:ext cx="3037840" cy="6704330"/>
            <a:chOff x="8854440" y="100582"/>
            <a:chExt cx="3037840" cy="67043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4440" y="100582"/>
              <a:ext cx="1377696" cy="67040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27436" y="2843784"/>
              <a:ext cx="1164335" cy="38618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78795" y="518159"/>
            <a:ext cx="2005583" cy="63398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742" y="646492"/>
            <a:ext cx="6274435" cy="478784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77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4620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Hugo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hu-HU" sz="20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L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Zsákmentes , levehető pordoboz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600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 portároló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 telj.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4.5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kPa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zajszínt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≤80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Üzemidő: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(magas seb.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endParaRPr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4.5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68300" indent="-343535">
              <a:lnSpc>
                <a:spcPct val="100000"/>
              </a:lnSpc>
              <a:spcBef>
                <a:spcPts val="244"/>
              </a:spcBef>
              <a:buFont typeface="Wingdings"/>
              <a:buChar char=""/>
              <a:tabLst>
                <a:tab pos="368300" algn="l"/>
                <a:tab pos="3689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OP, vizes MOP keménypadlóhoz</a:t>
            </a:r>
            <a:endParaRPr sz="2000" dirty="0">
              <a:latin typeface="Calibri"/>
              <a:cs typeface="Calibri"/>
            </a:endParaRPr>
          </a:p>
          <a:p>
            <a:pPr marL="368300" indent="-343535">
              <a:lnSpc>
                <a:spcPct val="100000"/>
              </a:lnSpc>
              <a:buFont typeface="Wingdings"/>
              <a:buChar char=""/>
              <a:tabLst>
                <a:tab pos="368300" algn="l"/>
                <a:tab pos="3689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ml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víztartály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28082" y="541972"/>
            <a:ext cx="6210935" cy="6198870"/>
            <a:chOff x="5228082" y="541972"/>
            <a:chExt cx="6210935" cy="619887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5580" y="947166"/>
              <a:ext cx="2553309" cy="23468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8082" y="541972"/>
              <a:ext cx="4533519" cy="33899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6608" y="4154422"/>
              <a:ext cx="2414016" cy="25862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8311" y="2827477"/>
              <a:ext cx="3632581" cy="3511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8119" y="440436"/>
              <a:ext cx="2010155" cy="62895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4495" y="2144267"/>
              <a:ext cx="1633727" cy="43830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4463415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VT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3620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2in1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spc="-5" dirty="0">
                <a:solidFill>
                  <a:srgbClr val="585858"/>
                </a:solidFill>
              </a:rPr>
              <a:t>Jean</a:t>
            </a:r>
            <a:endParaRPr sz="2300" dirty="0"/>
          </a:p>
        </p:txBody>
      </p:sp>
      <p:sp>
        <p:nvSpPr>
          <p:cNvPr id="9" name="object 9"/>
          <p:cNvSpPr txBox="1"/>
          <p:nvPr/>
        </p:nvSpPr>
        <p:spPr>
          <a:xfrm>
            <a:off x="573430" y="4792471"/>
            <a:ext cx="563435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4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ros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1.2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portároló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130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 telj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4904" y="1542288"/>
            <a:ext cx="6868795" cy="3043555"/>
            <a:chOff x="374904" y="1542288"/>
            <a:chExt cx="6868795" cy="304355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904" y="2638044"/>
              <a:ext cx="3805428" cy="16824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53939" y="1542288"/>
              <a:ext cx="2389632" cy="30434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7543" y="2144267"/>
              <a:ext cx="1632203" cy="438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5659" y="3589020"/>
              <a:ext cx="2389631" cy="30419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8731" y="1303019"/>
              <a:ext cx="3806952" cy="168249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4463415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VT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3620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2in1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spc="-5" dirty="0">
                <a:solidFill>
                  <a:srgbClr val="585858"/>
                </a:solidFill>
              </a:rPr>
              <a:t>Jean</a:t>
            </a:r>
            <a:endParaRPr sz="2300" dirty="0"/>
          </a:p>
        </p:txBody>
      </p:sp>
      <p:sp>
        <p:nvSpPr>
          <p:cNvPr id="10" name="object 10"/>
          <p:cNvSpPr txBox="1"/>
          <p:nvPr/>
        </p:nvSpPr>
        <p:spPr>
          <a:xfrm>
            <a:off x="358546" y="1627377"/>
            <a:ext cx="7352665" cy="40145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Kivehető , cserélhető spirálkefe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5" dirty="0">
                <a:solidFill>
                  <a:srgbClr val="404040"/>
                </a:solidFill>
                <a:latin typeface="Calibri"/>
                <a:cs typeface="Calibri"/>
              </a:rPr>
              <a:t>puhakefe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Zsákmentes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1.2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 portartály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130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30" dirty="0">
                <a:solidFill>
                  <a:srgbClr val="404040"/>
                </a:solidFill>
                <a:latin typeface="Calibri"/>
                <a:cs typeface="Calibri"/>
              </a:rPr>
              <a:t>motor telj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6.0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10.0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kPa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Üzemidő:  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24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min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5" dirty="0">
                <a:solidFill>
                  <a:srgbClr val="404040"/>
                </a:solidFill>
                <a:latin typeface="Calibri"/>
                <a:cs typeface="Calibri"/>
              </a:rPr>
              <a:t>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Motorszűrő szivacs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belső mosható szűrő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Park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oló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 álló pozíció / falon tárolás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4463415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VT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3630</a:t>
            </a:r>
            <a:r>
              <a:rPr sz="2300" spc="-2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2in1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spc="-5" dirty="0">
                <a:solidFill>
                  <a:srgbClr val="585858"/>
                </a:solidFill>
              </a:rPr>
              <a:t>Alan</a:t>
            </a:r>
            <a:endParaRPr sz="2300" dirty="0"/>
          </a:p>
        </p:txBody>
      </p:sp>
      <p:sp>
        <p:nvSpPr>
          <p:cNvPr id="7" name="object 7"/>
          <p:cNvSpPr txBox="1"/>
          <p:nvPr/>
        </p:nvSpPr>
        <p:spPr>
          <a:xfrm>
            <a:off x="573430" y="4792471"/>
            <a:ext cx="563435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4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1.2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 portároló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130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 telj.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3568" y="443483"/>
            <a:ext cx="11588750" cy="6291580"/>
            <a:chOff x="353568" y="443483"/>
            <a:chExt cx="11588750" cy="62915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7727" y="950975"/>
              <a:ext cx="3435096" cy="5676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1903" y="1069846"/>
              <a:ext cx="1280159" cy="56647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1156" y="443483"/>
              <a:ext cx="1533144" cy="42946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559" y="2862072"/>
              <a:ext cx="1533143" cy="17952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85744" y="1577339"/>
              <a:ext cx="2538983" cy="3124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568" y="1325880"/>
              <a:ext cx="3444240" cy="15148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2475" y="731646"/>
            <a:ext cx="7354570" cy="61766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VT</a:t>
            </a:r>
            <a:r>
              <a:rPr sz="23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3630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2in1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spc="-5" dirty="0">
                <a:solidFill>
                  <a:srgbClr val="585858"/>
                </a:solidFill>
                <a:latin typeface="Tahoma"/>
                <a:cs typeface="Tahoma"/>
              </a:rPr>
              <a:t>Alan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20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cyclone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techno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lógia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22,2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Li-ion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2200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 err="1">
                <a:solidFill>
                  <a:srgbClr val="404040"/>
                </a:solidFill>
                <a:latin typeface="Calibri"/>
                <a:cs typeface="Calibri"/>
              </a:rPr>
              <a:t>mAh</a:t>
            </a:r>
            <a:r>
              <a:rPr sz="2000" b="1" spc="43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akku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kefe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fényekkel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Cserélhető 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sprirálkefe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puhakefe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6F2F9F"/>
                </a:solidFill>
                <a:latin typeface="Calibri"/>
                <a:cs typeface="Calibri"/>
              </a:rPr>
              <a:t>Tisztító kefe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,</a:t>
            </a:r>
            <a:r>
              <a:rPr lang="hu-HU" sz="2000" b="1" spc="-20" dirty="0">
                <a:solidFill>
                  <a:srgbClr val="6F2F9F"/>
                </a:solidFill>
                <a:latin typeface="Calibri"/>
                <a:cs typeface="Calibri"/>
              </a:rPr>
              <a:t>kiegészítő spirál kefe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6F2F9F"/>
                </a:solidFill>
                <a:latin typeface="Calibri"/>
                <a:cs typeface="Calibri"/>
              </a:rPr>
              <a:t>K</a:t>
            </a:r>
            <a:r>
              <a:rPr sz="2000" b="1" spc="-5" dirty="0" err="1">
                <a:solidFill>
                  <a:srgbClr val="6F2F9F"/>
                </a:solidFill>
                <a:latin typeface="Calibri"/>
                <a:cs typeface="Calibri"/>
              </a:rPr>
              <a:t>ompa</a:t>
            </a:r>
            <a:r>
              <a:rPr lang="hu-HU" sz="2000" b="1" spc="-5" dirty="0">
                <a:solidFill>
                  <a:srgbClr val="6F2F9F"/>
                </a:solidFill>
                <a:latin typeface="Calibri"/>
                <a:cs typeface="Calibri"/>
              </a:rPr>
              <a:t>k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t</a:t>
            </a:r>
            <a:r>
              <a:rPr sz="2000" b="1" spc="-2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F2F9F"/>
                </a:solidFill>
                <a:latin typeface="Calibri"/>
                <a:cs typeface="Calibri"/>
              </a:rPr>
              <a:t>motor</a:t>
            </a:r>
            <a:r>
              <a:rPr lang="hu-HU" sz="2000" b="1" spc="-10" dirty="0" err="1">
                <a:solidFill>
                  <a:srgbClr val="6F2F9F"/>
                </a:solidFill>
                <a:latin typeface="Calibri"/>
                <a:cs typeface="Calibri"/>
              </a:rPr>
              <a:t>os</a:t>
            </a:r>
            <a:r>
              <a:rPr lang="hu-HU" sz="2000" b="1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Mini-turbo</a:t>
            </a:r>
            <a:r>
              <a:rPr sz="2000" b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hu-HU" sz="2000" b="1" spc="-40" dirty="0">
                <a:solidFill>
                  <a:srgbClr val="6F2F9F"/>
                </a:solidFill>
                <a:latin typeface="Calibri"/>
                <a:cs typeface="Calibri"/>
              </a:rPr>
              <a:t>kefe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6F2F9F"/>
                </a:solidFill>
                <a:latin typeface="Calibri"/>
                <a:cs typeface="Calibri"/>
              </a:rPr>
              <a:t>Kiegészítő alu cső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Zsákmenetes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1.2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 portartály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130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 telj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 6.0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10.0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kPa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szívóerő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Üzemidő: 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24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magas sebesség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max.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40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min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lang="hu-HU" sz="2000" b="1" spc="5" dirty="0">
                <a:solidFill>
                  <a:srgbClr val="404040"/>
                </a:solidFill>
                <a:latin typeface="Calibri"/>
                <a:cs typeface="Calibri"/>
              </a:rPr>
              <a:t>alacsony sebesség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töltés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óra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Motorszűrő szivacs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belső mosható szűrő</a:t>
            </a:r>
            <a:endParaRPr lang="hu-HU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Parkoló álló pozíció / falon tárolás</a:t>
            </a:r>
            <a:endParaRPr lang="hu-HU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50408" y="608076"/>
            <a:ext cx="6384290" cy="6059805"/>
            <a:chOff x="5550408" y="608076"/>
            <a:chExt cx="6384290" cy="60598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9444" y="1328927"/>
              <a:ext cx="1905000" cy="53385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0408" y="2843783"/>
              <a:ext cx="1533143" cy="17952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3048" y="2404871"/>
              <a:ext cx="2538983" cy="3124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0488" y="608076"/>
              <a:ext cx="3444240" cy="1516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48342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 err="1"/>
              <a:t>Wifi</a:t>
            </a:r>
            <a:r>
              <a:rPr spc="20" dirty="0"/>
              <a:t> </a:t>
            </a:r>
            <a:r>
              <a:rPr lang="hu-HU" spc="-10" dirty="0"/>
              <a:t>hordozható </a:t>
            </a:r>
            <a:r>
              <a:rPr lang="hu-HU" spc="-10" dirty="0" err="1"/>
              <a:t>radio</a:t>
            </a:r>
            <a:endParaRPr spc="-5"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391411"/>
            <a:ext cx="7696200" cy="5228590"/>
            <a:chOff x="0" y="1391411"/>
            <a:chExt cx="7696200" cy="5228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3608" y="1391411"/>
              <a:ext cx="7022592" cy="40751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85359"/>
              <a:ext cx="2943606" cy="183413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929118" y="1559178"/>
            <a:ext cx="2995295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spc="-10" dirty="0">
                <a:latin typeface="Calibri"/>
                <a:cs typeface="Calibri"/>
              </a:rPr>
              <a:t>Internet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lang="hu-HU" sz="2000" spc="-10" dirty="0">
                <a:latin typeface="Calibri"/>
                <a:cs typeface="Calibri"/>
              </a:rPr>
              <a:t>á</a:t>
            </a:r>
            <a:r>
              <a:rPr sz="2000" spc="-10" dirty="0">
                <a:latin typeface="Calibri"/>
                <a:cs typeface="Calibri"/>
              </a:rPr>
              <a:t>di</a:t>
            </a:r>
            <a:r>
              <a:rPr lang="hu-HU" sz="2000" spc="-10" dirty="0">
                <a:latin typeface="Calibri"/>
                <a:cs typeface="Calibri"/>
              </a:rPr>
              <a:t>ó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dirty="0" err="1">
                <a:latin typeface="Calibri"/>
                <a:cs typeface="Calibri"/>
              </a:rPr>
              <a:t>WiFi</a:t>
            </a:r>
            <a:r>
              <a:rPr sz="2000" spc="-4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spc="-5" dirty="0">
                <a:latin typeface="Calibri"/>
                <a:cs typeface="Calibri"/>
              </a:rPr>
              <a:t>Bluetooth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spc="-5" dirty="0">
                <a:latin typeface="Calibri"/>
                <a:cs typeface="Calibri"/>
              </a:rPr>
              <a:t>DLNA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streaming,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SPOTIFY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dirty="0">
                <a:latin typeface="Calibri"/>
                <a:cs typeface="Calibri"/>
              </a:rPr>
              <a:t>CD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CD-MP3</a:t>
            </a:r>
            <a:r>
              <a:rPr sz="2000" spc="-45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dirty="0">
                <a:latin typeface="Calibri"/>
                <a:cs typeface="Calibri"/>
              </a:rPr>
              <a:t>USB</a:t>
            </a:r>
            <a:r>
              <a:rPr sz="2000" spc="-4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spc="-10" dirty="0">
                <a:latin typeface="Calibri"/>
                <a:cs typeface="Calibri"/>
              </a:rPr>
              <a:t>MicroSD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</a:t>
            </a:r>
            <a:r>
              <a:rPr lang="hu-HU" sz="2000" spc="-10" dirty="0">
                <a:latin typeface="Calibri"/>
                <a:cs typeface="Calibri"/>
              </a:rPr>
              <a:t>d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spc="-5" dirty="0">
                <a:latin typeface="Calibri"/>
                <a:cs typeface="Calibri"/>
              </a:rPr>
              <a:t>Óra, ébresztő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2982595" cy="812402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lang="hu-HU" sz="2300" spc="-5" dirty="0">
                <a:solidFill>
                  <a:srgbClr val="585858"/>
                </a:solidFill>
              </a:rPr>
              <a:t>LÉGTISZTÍTÓ</a:t>
            </a:r>
            <a:br>
              <a:rPr lang="hu-HU" sz="2300" spc="-5" dirty="0">
                <a:solidFill>
                  <a:srgbClr val="585858"/>
                </a:solidFill>
              </a:rPr>
            </a:br>
            <a:r>
              <a:rPr sz="2300" dirty="0">
                <a:solidFill>
                  <a:srgbClr val="585858"/>
                </a:solidFill>
              </a:rPr>
              <a:t>AP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1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b="0" spc="-5" dirty="0">
                <a:solidFill>
                  <a:srgbClr val="585858"/>
                </a:solidFill>
                <a:latin typeface="Tahoma"/>
                <a:cs typeface="Tahoma"/>
              </a:rPr>
              <a:t>COMPACT</a:t>
            </a:r>
            <a:r>
              <a:rPr sz="2300" b="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0" dirty="0">
                <a:solidFill>
                  <a:srgbClr val="585858"/>
                </a:solidFill>
                <a:latin typeface="Tahoma"/>
                <a:cs typeface="Tahoma"/>
              </a:rPr>
              <a:t>PEARL</a:t>
            </a:r>
            <a:endParaRPr sz="23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48228" y="867154"/>
            <a:ext cx="8282940" cy="5872480"/>
            <a:chOff x="3348228" y="867154"/>
            <a:chExt cx="8282940" cy="58724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0312" y="867154"/>
              <a:ext cx="3800855" cy="58719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8228" y="5205984"/>
              <a:ext cx="1283208" cy="153314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82625" y="1598802"/>
            <a:ext cx="5434330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9-14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m2</a:t>
            </a:r>
            <a:r>
              <a:rPr sz="2000" b="1" spc="4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SZOBAMÉRET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  <a:tab pos="225679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120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m3/h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CADR	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TISZTÍTÓ 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ÉJSZAKAI MÓD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IDŐZÍTŐ FUNKCIÓ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SZENZOR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AIR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MINŐSÉG JELZÉS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3979" y="3252215"/>
            <a:ext cx="1844039" cy="36057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914388" y="1152144"/>
            <a:ext cx="5165090" cy="3893820"/>
            <a:chOff x="6914388" y="1152144"/>
            <a:chExt cx="5165090" cy="38938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41180" y="1190244"/>
              <a:ext cx="2638044" cy="38557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4388" y="1152144"/>
              <a:ext cx="2270759" cy="378409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6360" y="731646"/>
            <a:ext cx="6770370" cy="49071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8435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AP</a:t>
            </a:r>
            <a:r>
              <a:rPr sz="23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1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spc="-5" dirty="0">
                <a:solidFill>
                  <a:srgbClr val="585858"/>
                </a:solidFill>
                <a:latin typeface="Tahoma"/>
                <a:cs typeface="Tahoma"/>
              </a:rPr>
              <a:t>COMPACT</a:t>
            </a:r>
            <a:r>
              <a:rPr sz="23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585858"/>
                </a:solidFill>
                <a:latin typeface="Tahoma"/>
                <a:cs typeface="Tahoma"/>
              </a:rPr>
              <a:t>PEARL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17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9-14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SZOBAMÉRET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  <a:tab pos="236982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120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m3/h</a:t>
            </a:r>
            <a:r>
              <a:rPr sz="2000" b="1" spc="4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CADR	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TISZTÍTÓ 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SZENZOR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3IN1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SZŰRŐ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2000" b="1" spc="4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ELŐ-SZŰRŐ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HEPA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SZŰRŐ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ACTI</a:t>
            </a:r>
            <a:r>
              <a:rPr lang="hu-HU" sz="2000" b="1" spc="-35" dirty="0">
                <a:solidFill>
                  <a:srgbClr val="404040"/>
                </a:solidFill>
                <a:latin typeface="Calibri"/>
                <a:cs typeface="Calibri"/>
              </a:rPr>
              <a:t>V SZÉN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SZŰRÉSI SZINT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IONI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ZÁLÁS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AROMA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ERÁPIA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FUN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KCIÓ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NIGHT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MÓD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 IDŐZÍTŐ FUNKCIÓ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SZŰRŐCSERE 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WIFI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ONTROL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APP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25-55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430" dirty="0">
                <a:solidFill>
                  <a:srgbClr val="404040"/>
                </a:solidFill>
                <a:latin typeface="Calibri"/>
                <a:cs typeface="Calibri"/>
              </a:rPr>
              <a:t>ZAJSZINT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AC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30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TELJ.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3588" y="3745991"/>
            <a:ext cx="1929384" cy="28620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7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0655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9" y="138684"/>
              <a:ext cx="5565775" cy="1264920"/>
            </a:xfrm>
            <a:custGeom>
              <a:avLst/>
              <a:gdLst/>
              <a:ahLst/>
              <a:cxnLst/>
              <a:rect l="l" t="t" r="r" b="b"/>
              <a:pathLst>
                <a:path w="5565775" h="1264920">
                  <a:moveTo>
                    <a:pt x="5565647" y="0"/>
                  </a:moveTo>
                  <a:lnTo>
                    <a:pt x="0" y="0"/>
                  </a:lnTo>
                  <a:lnTo>
                    <a:pt x="0" y="1264920"/>
                  </a:lnTo>
                  <a:lnTo>
                    <a:pt x="4933188" y="1264920"/>
                  </a:lnTo>
                  <a:lnTo>
                    <a:pt x="4980383" y="1263184"/>
                  </a:lnTo>
                  <a:lnTo>
                    <a:pt x="5026637" y="1258061"/>
                  </a:lnTo>
                  <a:lnTo>
                    <a:pt x="5071828" y="1249671"/>
                  </a:lnTo>
                  <a:lnTo>
                    <a:pt x="5115833" y="1238138"/>
                  </a:lnTo>
                  <a:lnTo>
                    <a:pt x="5158530" y="1223583"/>
                  </a:lnTo>
                  <a:lnTo>
                    <a:pt x="5199796" y="1206129"/>
                  </a:lnTo>
                  <a:lnTo>
                    <a:pt x="5239509" y="1185899"/>
                  </a:lnTo>
                  <a:lnTo>
                    <a:pt x="5277547" y="1163014"/>
                  </a:lnTo>
                  <a:lnTo>
                    <a:pt x="5313788" y="1137598"/>
                  </a:lnTo>
                  <a:lnTo>
                    <a:pt x="5348108" y="1109771"/>
                  </a:lnTo>
                  <a:lnTo>
                    <a:pt x="5380386" y="1079658"/>
                  </a:lnTo>
                  <a:lnTo>
                    <a:pt x="5410499" y="1047380"/>
                  </a:lnTo>
                  <a:lnTo>
                    <a:pt x="5438326" y="1013060"/>
                  </a:lnTo>
                  <a:lnTo>
                    <a:pt x="5463742" y="976819"/>
                  </a:lnTo>
                  <a:lnTo>
                    <a:pt x="5486627" y="938781"/>
                  </a:lnTo>
                  <a:lnTo>
                    <a:pt x="5506857" y="899068"/>
                  </a:lnTo>
                  <a:lnTo>
                    <a:pt x="5524311" y="857802"/>
                  </a:lnTo>
                  <a:lnTo>
                    <a:pt x="5538866" y="815105"/>
                  </a:lnTo>
                  <a:lnTo>
                    <a:pt x="5550399" y="771100"/>
                  </a:lnTo>
                  <a:lnTo>
                    <a:pt x="5558789" y="725909"/>
                  </a:lnTo>
                  <a:lnTo>
                    <a:pt x="5563912" y="679655"/>
                  </a:lnTo>
                  <a:lnTo>
                    <a:pt x="5565647" y="63246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19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2982595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AP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1</a:t>
            </a:r>
            <a:r>
              <a:rPr sz="2300" spc="-30" dirty="0">
                <a:solidFill>
                  <a:srgbClr val="585858"/>
                </a:solidFill>
              </a:rPr>
              <a:t> </a:t>
            </a:r>
            <a:r>
              <a:rPr sz="2300" b="0" spc="-5" dirty="0">
                <a:solidFill>
                  <a:srgbClr val="585858"/>
                </a:solidFill>
                <a:latin typeface="Tahoma"/>
                <a:cs typeface="Tahoma"/>
              </a:rPr>
              <a:t>COMPACT</a:t>
            </a:r>
            <a:r>
              <a:rPr sz="2300" b="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0" dirty="0">
                <a:solidFill>
                  <a:srgbClr val="585858"/>
                </a:solidFill>
                <a:latin typeface="Tahoma"/>
                <a:cs typeface="Tahoma"/>
              </a:rPr>
              <a:t>PEARL</a:t>
            </a:r>
            <a:endParaRPr sz="23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339852"/>
            <a:ext cx="11340465" cy="6487795"/>
            <a:chOff x="0" y="339852"/>
            <a:chExt cx="11340465" cy="64877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7388" y="1078992"/>
              <a:ext cx="3282696" cy="5478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091" y="3328416"/>
              <a:ext cx="6096000" cy="17800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7439" y="339852"/>
              <a:ext cx="995171" cy="27752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666486"/>
              <a:ext cx="3256787" cy="216103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52475" y="731646"/>
            <a:ext cx="4323715" cy="24064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AP</a:t>
            </a:r>
            <a:r>
              <a:rPr sz="23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585858"/>
                </a:solidFill>
                <a:latin typeface="Tahoma"/>
                <a:cs typeface="Tahoma"/>
              </a:rPr>
              <a:t>PURE</a:t>
            </a:r>
            <a:r>
              <a:rPr sz="23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585858"/>
                </a:solidFill>
                <a:latin typeface="Tahoma"/>
                <a:cs typeface="Tahoma"/>
              </a:rPr>
              <a:t>COMFORT</a:t>
            </a:r>
            <a:endParaRPr sz="2300" dirty="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145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SMART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LÉGTISZTÍTÓ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25-43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m2</a:t>
            </a:r>
            <a:r>
              <a:rPr sz="2000" b="1" spc="40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SZOBAMÉRET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  <a:tab pos="236982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360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m3/h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CADR	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TISZTÍTÓ ERŐ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SZENZOR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UVC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LÁMPA</a:t>
            </a:r>
            <a:r>
              <a:rPr sz="2000" b="1" spc="4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253,7nm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 KATÓD 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ULTRAVIO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LA LÁMPA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Cím 13">
            <a:extLst>
              <a:ext uri="{FF2B5EF4-FFF2-40B4-BE49-F238E27FC236}">
                <a16:creationId xmlns:a16="http://schemas.microsoft.com/office/drawing/2014/main" id="{7E6C06DD-233C-A130-41AC-BD0CDE72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5" y="229946"/>
            <a:ext cx="4463415" cy="430887"/>
          </a:xfrm>
        </p:spPr>
        <p:txBody>
          <a:bodyPr/>
          <a:lstStyle/>
          <a:p>
            <a:r>
              <a:rPr lang="hu-HU" dirty="0"/>
              <a:t>LÉGTISZTÍTÓ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1743" y="2007107"/>
            <a:ext cx="2638044" cy="462381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6852" y="581663"/>
            <a:ext cx="6600190" cy="618695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1285"/>
              </a:spcBef>
            </a:pP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AP</a:t>
            </a:r>
            <a:r>
              <a:rPr sz="23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585858"/>
                </a:solidFill>
                <a:latin typeface="Tahoma"/>
                <a:cs typeface="Tahoma"/>
              </a:rPr>
              <a:t>3</a:t>
            </a:r>
            <a:r>
              <a:rPr sz="23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585858"/>
                </a:solidFill>
                <a:latin typeface="Tahoma"/>
                <a:cs typeface="Tahoma"/>
              </a:rPr>
              <a:t>PURE</a:t>
            </a:r>
            <a:r>
              <a:rPr sz="23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585858"/>
                </a:solidFill>
                <a:latin typeface="Tahoma"/>
                <a:cs typeface="Tahoma"/>
              </a:rPr>
              <a:t>COMFORT</a:t>
            </a:r>
            <a:endParaRPr sz="2300" dirty="0">
              <a:latin typeface="Tahoma"/>
              <a:cs typeface="Tahoma"/>
            </a:endParaRPr>
          </a:p>
          <a:p>
            <a:pPr marL="12065">
              <a:lnSpc>
                <a:spcPct val="100000"/>
              </a:lnSpc>
              <a:spcBef>
                <a:spcPts val="1030"/>
              </a:spcBef>
              <a:tabLst>
                <a:tab pos="355600" algn="l"/>
                <a:tab pos="356235" algn="l"/>
              </a:tabLst>
            </a:pP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25-43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m2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SZOBAMÉRET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  <a:tab pos="237045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360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m3/h</a:t>
            </a:r>
            <a:r>
              <a:rPr sz="2000" b="1" spc="4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CADR	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TISZTÍTÓ ERŐ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HIDEG KATÓD 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ULTRAVIO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LA LÁMPA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253,7nm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SZENZOR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SZŰRÉSI SZINT</a:t>
            </a:r>
            <a:endParaRPr lang="hu-HU"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ELŐSZŰRÉS</a:t>
            </a:r>
            <a:r>
              <a:rPr lang="hu-HU"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 KÉK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ANTIBAKTERIÁLIS PAMUT</a:t>
            </a:r>
            <a:r>
              <a:rPr lang="hu-HU"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40" dirty="0">
                <a:solidFill>
                  <a:srgbClr val="404040"/>
                </a:solidFill>
                <a:latin typeface="Calibri"/>
                <a:cs typeface="Calibri"/>
              </a:rPr>
              <a:t>HEPA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SZŰRŐ</a:t>
            </a:r>
            <a:r>
              <a:rPr lang="hu-HU"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endParaRPr lang="hu-HU"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lang="hu-HU" sz="2000" b="1" spc="-35" dirty="0">
                <a:solidFill>
                  <a:srgbClr val="404040"/>
                </a:solidFill>
                <a:latin typeface="Calibri"/>
                <a:cs typeface="Calibri"/>
              </a:rPr>
              <a:t>KTÍV SZÉN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+ZEOLITE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4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445" dirty="0">
                <a:solidFill>
                  <a:srgbClr val="404040"/>
                </a:solidFill>
                <a:latin typeface="Calibri"/>
                <a:cs typeface="Calibri"/>
              </a:rPr>
              <a:t>HIDEG KATALIZÁLÁS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IONIZ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ÁLÁS </a:t>
            </a:r>
            <a:r>
              <a:rPr sz="2000" b="1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NEGATÍV ION TERMELÉS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LEVEGŐ MINŐSÉG JELZÉS LED</a:t>
            </a: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SZŰRŐCSERE JELZÉS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WIFI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ONTROL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APP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AUTO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ÉJSZAKAI MÓD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IDŐZÍTŐ FUNKCIÓ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lang="hu-HU" sz="2000" b="1" dirty="0">
                <a:solidFill>
                  <a:srgbClr val="404040"/>
                </a:solidFill>
                <a:latin typeface="Calibri"/>
                <a:cs typeface="Calibri"/>
              </a:rPr>
              <a:t>EBESSÉG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25-60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dB</a:t>
            </a:r>
            <a:r>
              <a:rPr sz="2000" b="1" spc="4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430" dirty="0">
                <a:solidFill>
                  <a:srgbClr val="404040"/>
                </a:solidFill>
                <a:latin typeface="Calibri"/>
                <a:cs typeface="Calibri"/>
              </a:rPr>
              <a:t>ZAJSZINT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TÁVIRÁNYÍTÓ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DC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motor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33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TELJ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55335" y="76200"/>
            <a:ext cx="3953510" cy="6642100"/>
            <a:chOff x="5355335" y="76200"/>
            <a:chExt cx="3953510" cy="66421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5335" y="76200"/>
              <a:ext cx="3953256" cy="30281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2655" y="3244595"/>
              <a:ext cx="2069592" cy="34731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0"/>
            <a:ext cx="12184380" cy="6858000"/>
            <a:chOff x="762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0"/>
              <a:ext cx="1218437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3976" y="621791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565775" cy="1264920"/>
            </a:xfrm>
            <a:custGeom>
              <a:avLst/>
              <a:gdLst/>
              <a:ahLst/>
              <a:cxnLst/>
              <a:rect l="l" t="t" r="r" b="b"/>
              <a:pathLst>
                <a:path w="5565775" h="1264920">
                  <a:moveTo>
                    <a:pt x="5565647" y="0"/>
                  </a:moveTo>
                  <a:lnTo>
                    <a:pt x="0" y="0"/>
                  </a:lnTo>
                  <a:lnTo>
                    <a:pt x="0" y="1264920"/>
                  </a:lnTo>
                  <a:lnTo>
                    <a:pt x="4933188" y="1264920"/>
                  </a:lnTo>
                  <a:lnTo>
                    <a:pt x="4980383" y="1263184"/>
                  </a:lnTo>
                  <a:lnTo>
                    <a:pt x="5026637" y="1258061"/>
                  </a:lnTo>
                  <a:lnTo>
                    <a:pt x="5071828" y="1249671"/>
                  </a:lnTo>
                  <a:lnTo>
                    <a:pt x="5115833" y="1238138"/>
                  </a:lnTo>
                  <a:lnTo>
                    <a:pt x="5158530" y="1223583"/>
                  </a:lnTo>
                  <a:lnTo>
                    <a:pt x="5199796" y="1206129"/>
                  </a:lnTo>
                  <a:lnTo>
                    <a:pt x="5239509" y="1185899"/>
                  </a:lnTo>
                  <a:lnTo>
                    <a:pt x="5277547" y="1163014"/>
                  </a:lnTo>
                  <a:lnTo>
                    <a:pt x="5313788" y="1137598"/>
                  </a:lnTo>
                  <a:lnTo>
                    <a:pt x="5348108" y="1109771"/>
                  </a:lnTo>
                  <a:lnTo>
                    <a:pt x="5380386" y="1079658"/>
                  </a:lnTo>
                  <a:lnTo>
                    <a:pt x="5410499" y="1047380"/>
                  </a:lnTo>
                  <a:lnTo>
                    <a:pt x="5438326" y="1013060"/>
                  </a:lnTo>
                  <a:lnTo>
                    <a:pt x="5463742" y="976819"/>
                  </a:lnTo>
                  <a:lnTo>
                    <a:pt x="5486627" y="938781"/>
                  </a:lnTo>
                  <a:lnTo>
                    <a:pt x="5506857" y="899068"/>
                  </a:lnTo>
                  <a:lnTo>
                    <a:pt x="5524311" y="857802"/>
                  </a:lnTo>
                  <a:lnTo>
                    <a:pt x="5538866" y="815105"/>
                  </a:lnTo>
                  <a:lnTo>
                    <a:pt x="5550399" y="771100"/>
                  </a:lnTo>
                  <a:lnTo>
                    <a:pt x="5558789" y="725909"/>
                  </a:lnTo>
                  <a:lnTo>
                    <a:pt x="5563912" y="679655"/>
                  </a:lnTo>
                  <a:lnTo>
                    <a:pt x="5565647" y="63246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2475" y="138579"/>
            <a:ext cx="2879090" cy="45845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300" dirty="0">
                <a:solidFill>
                  <a:srgbClr val="585858"/>
                </a:solidFill>
              </a:rPr>
              <a:t>AP</a:t>
            </a:r>
            <a:r>
              <a:rPr sz="2300" spc="-20" dirty="0">
                <a:solidFill>
                  <a:srgbClr val="585858"/>
                </a:solidFill>
              </a:rPr>
              <a:t> </a:t>
            </a:r>
            <a:r>
              <a:rPr sz="2300" dirty="0">
                <a:solidFill>
                  <a:srgbClr val="585858"/>
                </a:solidFill>
              </a:rPr>
              <a:t>3</a:t>
            </a:r>
            <a:r>
              <a:rPr sz="2300" spc="-25" dirty="0">
                <a:solidFill>
                  <a:srgbClr val="585858"/>
                </a:solidFill>
              </a:rPr>
              <a:t> </a:t>
            </a:r>
            <a:r>
              <a:rPr sz="2300" b="0" dirty="0">
                <a:solidFill>
                  <a:srgbClr val="585858"/>
                </a:solidFill>
                <a:latin typeface="Tahoma"/>
                <a:cs typeface="Tahoma"/>
              </a:rPr>
              <a:t>PURE</a:t>
            </a:r>
            <a:r>
              <a:rPr sz="2300" b="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2300" b="0" spc="-10" dirty="0">
                <a:solidFill>
                  <a:srgbClr val="585858"/>
                </a:solidFill>
                <a:latin typeface="Tahoma"/>
                <a:cs typeface="Tahoma"/>
              </a:rPr>
              <a:t>COMFORT</a:t>
            </a:r>
            <a:endParaRPr sz="23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26250"/>
            <a:chOff x="0" y="0"/>
            <a:chExt cx="12184380" cy="6826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79" cy="6825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0655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565775" cy="1065530"/>
            </a:xfrm>
            <a:custGeom>
              <a:avLst/>
              <a:gdLst/>
              <a:ahLst/>
              <a:cxnLst/>
              <a:rect l="l" t="t" r="r" b="b"/>
              <a:pathLst>
                <a:path w="5565775" h="1065530">
                  <a:moveTo>
                    <a:pt x="5565647" y="0"/>
                  </a:moveTo>
                  <a:lnTo>
                    <a:pt x="0" y="0"/>
                  </a:lnTo>
                  <a:lnTo>
                    <a:pt x="0" y="1065276"/>
                  </a:lnTo>
                  <a:lnTo>
                    <a:pt x="5033009" y="1065276"/>
                  </a:lnTo>
                  <a:lnTo>
                    <a:pt x="5081485" y="1063098"/>
                  </a:lnTo>
                  <a:lnTo>
                    <a:pt x="5128742" y="1056693"/>
                  </a:lnTo>
                  <a:lnTo>
                    <a:pt x="5174593" y="1046247"/>
                  </a:lnTo>
                  <a:lnTo>
                    <a:pt x="5218850" y="1031948"/>
                  </a:lnTo>
                  <a:lnTo>
                    <a:pt x="5261323" y="1013986"/>
                  </a:lnTo>
                  <a:lnTo>
                    <a:pt x="5301826" y="992547"/>
                  </a:lnTo>
                  <a:lnTo>
                    <a:pt x="5340170" y="967820"/>
                  </a:lnTo>
                  <a:lnTo>
                    <a:pt x="5376167" y="939994"/>
                  </a:lnTo>
                  <a:lnTo>
                    <a:pt x="5409628" y="909256"/>
                  </a:lnTo>
                  <a:lnTo>
                    <a:pt x="5440366" y="875795"/>
                  </a:lnTo>
                  <a:lnTo>
                    <a:pt x="5468192" y="839798"/>
                  </a:lnTo>
                  <a:lnTo>
                    <a:pt x="5492919" y="801454"/>
                  </a:lnTo>
                  <a:lnTo>
                    <a:pt x="5514358" y="760951"/>
                  </a:lnTo>
                  <a:lnTo>
                    <a:pt x="5532320" y="718478"/>
                  </a:lnTo>
                  <a:lnTo>
                    <a:pt x="5546619" y="674221"/>
                  </a:lnTo>
                  <a:lnTo>
                    <a:pt x="5557065" y="628370"/>
                  </a:lnTo>
                  <a:lnTo>
                    <a:pt x="5563470" y="581113"/>
                  </a:lnTo>
                  <a:lnTo>
                    <a:pt x="5565647" y="532638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267" y="152179"/>
            <a:ext cx="3063240" cy="97218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pc="-5" dirty="0"/>
              <a:t>Slow</a:t>
            </a:r>
            <a:r>
              <a:rPr spc="-60" dirty="0"/>
              <a:t> </a:t>
            </a:r>
            <a:r>
              <a:rPr spc="-10" dirty="0"/>
              <a:t>cooker</a:t>
            </a: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400" spc="-5" dirty="0">
                <a:solidFill>
                  <a:srgbClr val="585858"/>
                </a:solidFill>
              </a:rPr>
              <a:t>PH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5510</a:t>
            </a:r>
            <a:r>
              <a:rPr sz="2400" spc="-3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Slow</a:t>
            </a:r>
            <a:r>
              <a:rPr sz="2400" spc="-10" dirty="0">
                <a:solidFill>
                  <a:srgbClr val="585858"/>
                </a:solidFill>
              </a:rPr>
              <a:t> Rider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0"/>
            <a:ext cx="12184380" cy="6819900"/>
            <a:chOff x="7620" y="0"/>
            <a:chExt cx="12184380" cy="6819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" y="0"/>
              <a:ext cx="12150852" cy="68198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0655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565775" cy="1065530"/>
            </a:xfrm>
            <a:custGeom>
              <a:avLst/>
              <a:gdLst/>
              <a:ahLst/>
              <a:cxnLst/>
              <a:rect l="l" t="t" r="r" b="b"/>
              <a:pathLst>
                <a:path w="5565775" h="1065530">
                  <a:moveTo>
                    <a:pt x="5565647" y="0"/>
                  </a:moveTo>
                  <a:lnTo>
                    <a:pt x="0" y="0"/>
                  </a:lnTo>
                  <a:lnTo>
                    <a:pt x="0" y="1065276"/>
                  </a:lnTo>
                  <a:lnTo>
                    <a:pt x="5033009" y="1065276"/>
                  </a:lnTo>
                  <a:lnTo>
                    <a:pt x="5081485" y="1063098"/>
                  </a:lnTo>
                  <a:lnTo>
                    <a:pt x="5128742" y="1056693"/>
                  </a:lnTo>
                  <a:lnTo>
                    <a:pt x="5174593" y="1046247"/>
                  </a:lnTo>
                  <a:lnTo>
                    <a:pt x="5218850" y="1031948"/>
                  </a:lnTo>
                  <a:lnTo>
                    <a:pt x="5261323" y="1013986"/>
                  </a:lnTo>
                  <a:lnTo>
                    <a:pt x="5301826" y="992547"/>
                  </a:lnTo>
                  <a:lnTo>
                    <a:pt x="5340170" y="967820"/>
                  </a:lnTo>
                  <a:lnTo>
                    <a:pt x="5376167" y="939994"/>
                  </a:lnTo>
                  <a:lnTo>
                    <a:pt x="5409628" y="909256"/>
                  </a:lnTo>
                  <a:lnTo>
                    <a:pt x="5440366" y="875795"/>
                  </a:lnTo>
                  <a:lnTo>
                    <a:pt x="5468192" y="839798"/>
                  </a:lnTo>
                  <a:lnTo>
                    <a:pt x="5492919" y="801454"/>
                  </a:lnTo>
                  <a:lnTo>
                    <a:pt x="5514358" y="760951"/>
                  </a:lnTo>
                  <a:lnTo>
                    <a:pt x="5532320" y="718478"/>
                  </a:lnTo>
                  <a:lnTo>
                    <a:pt x="5546619" y="674221"/>
                  </a:lnTo>
                  <a:lnTo>
                    <a:pt x="5557065" y="628370"/>
                  </a:lnTo>
                  <a:lnTo>
                    <a:pt x="5563470" y="581113"/>
                  </a:lnTo>
                  <a:lnTo>
                    <a:pt x="5565647" y="532638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267" y="152179"/>
            <a:ext cx="3298825" cy="465512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400" spc="-5" dirty="0">
                <a:solidFill>
                  <a:srgbClr val="585858"/>
                </a:solidFill>
              </a:rPr>
              <a:t>PH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6530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Slow</a:t>
            </a:r>
            <a:r>
              <a:rPr sz="2400" spc="-1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Master</a:t>
            </a:r>
            <a:endParaRPr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5831" y="345308"/>
              <a:ext cx="1591055" cy="4493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267" y="152179"/>
            <a:ext cx="3971290" cy="97218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pc="-5" dirty="0"/>
              <a:t>Stand</a:t>
            </a:r>
            <a:r>
              <a:rPr spc="-75" dirty="0"/>
              <a:t> </a:t>
            </a:r>
            <a:r>
              <a:rPr spc="-10" dirty="0"/>
              <a:t>mixer</a:t>
            </a: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400" spc="-5" dirty="0">
                <a:solidFill>
                  <a:srgbClr val="585858"/>
                </a:solidFill>
              </a:rPr>
              <a:t>FORZA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6600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Metallo</a:t>
            </a:r>
            <a:r>
              <a:rPr sz="2400" spc="-20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Nero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205740" y="1181100"/>
            <a:ext cx="10527792" cy="5126736"/>
            <a:chOff x="205740" y="1181100"/>
            <a:chExt cx="10527792" cy="5126736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5236" y="1249680"/>
              <a:ext cx="6178296" cy="50581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6" y="2156460"/>
              <a:ext cx="4026408" cy="36835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740" y="1181100"/>
              <a:ext cx="3203448" cy="835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5895420"/>
            <a:ext cx="12184379" cy="9625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20" y="230124"/>
            <a:ext cx="5565775" cy="914400"/>
          </a:xfrm>
          <a:custGeom>
            <a:avLst/>
            <a:gdLst/>
            <a:ahLst/>
            <a:cxnLst/>
            <a:rect l="l" t="t" r="r" b="b"/>
            <a:pathLst>
              <a:path w="5565775" h="914400">
                <a:moveTo>
                  <a:pt x="5565647" y="0"/>
                </a:moveTo>
                <a:lnTo>
                  <a:pt x="0" y="0"/>
                </a:lnTo>
                <a:lnTo>
                  <a:pt x="0" y="914400"/>
                </a:lnTo>
                <a:lnTo>
                  <a:pt x="5108447" y="914400"/>
                </a:lnTo>
                <a:lnTo>
                  <a:pt x="5155189" y="912039"/>
                </a:lnTo>
                <a:lnTo>
                  <a:pt x="5200581" y="905110"/>
                </a:lnTo>
                <a:lnTo>
                  <a:pt x="5244394" y="893842"/>
                </a:lnTo>
                <a:lnTo>
                  <a:pt x="5286398" y="878466"/>
                </a:lnTo>
                <a:lnTo>
                  <a:pt x="5326364" y="859212"/>
                </a:lnTo>
                <a:lnTo>
                  <a:pt x="5364060" y="836309"/>
                </a:lnTo>
                <a:lnTo>
                  <a:pt x="5399257" y="809988"/>
                </a:lnTo>
                <a:lnTo>
                  <a:pt x="5431726" y="780478"/>
                </a:lnTo>
                <a:lnTo>
                  <a:pt x="5461236" y="748009"/>
                </a:lnTo>
                <a:lnTo>
                  <a:pt x="5487557" y="712812"/>
                </a:lnTo>
                <a:lnTo>
                  <a:pt x="5510460" y="675116"/>
                </a:lnTo>
                <a:lnTo>
                  <a:pt x="5529714" y="635150"/>
                </a:lnTo>
                <a:lnTo>
                  <a:pt x="5545090" y="593146"/>
                </a:lnTo>
                <a:lnTo>
                  <a:pt x="5556358" y="549333"/>
                </a:lnTo>
                <a:lnTo>
                  <a:pt x="5563287" y="503941"/>
                </a:lnTo>
                <a:lnTo>
                  <a:pt x="5565647" y="457200"/>
                </a:lnTo>
                <a:lnTo>
                  <a:pt x="5565647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95517" y="2441574"/>
            <a:ext cx="929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2023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4526" y="3065779"/>
            <a:ext cx="4282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895"/>
              </a:spcBef>
            </a:pP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ELŐKÉSZÜLETBEN</a:t>
            </a:r>
            <a:endParaRPr sz="2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438993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Bluetooth</a:t>
            </a:r>
            <a:r>
              <a:rPr spc="-70" dirty="0"/>
              <a:t> </a:t>
            </a:r>
            <a:r>
              <a:rPr lang="hu-HU" spc="-5" dirty="0"/>
              <a:t>hangszóró</a:t>
            </a:r>
            <a:endParaRPr spc="-5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652" y="1313160"/>
            <a:ext cx="6390249" cy="42316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53200" y="1313160"/>
            <a:ext cx="5232400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8605" algn="just">
              <a:lnSpc>
                <a:spcPct val="100000"/>
              </a:lnSpc>
              <a:spcBef>
                <a:spcPts val="105"/>
              </a:spcBef>
              <a:buChar char="●"/>
              <a:tabLst>
                <a:tab pos="281305" algn="l"/>
              </a:tabLst>
            </a:pPr>
            <a:r>
              <a:rPr sz="2000" spc="-5" dirty="0">
                <a:latin typeface="Calibri"/>
                <a:cs typeface="Calibri"/>
              </a:rPr>
              <a:t>Bluetooth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5.0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lang="hu-HU" sz="2000" spc="-15" dirty="0">
                <a:latin typeface="Calibri"/>
                <a:cs typeface="Calibri"/>
              </a:rPr>
              <a:t>z</a:t>
            </a:r>
            <a:r>
              <a:rPr sz="2000" spc="-15" dirty="0" err="1">
                <a:latin typeface="Calibri"/>
                <a:cs typeface="Calibri"/>
              </a:rPr>
              <a:t>tereo</a:t>
            </a:r>
            <a:endParaRPr sz="2000" dirty="0">
              <a:latin typeface="Calibri"/>
              <a:cs typeface="Calibri"/>
            </a:endParaRPr>
          </a:p>
          <a:p>
            <a:pPr marL="280670" indent="-268605" algn="just">
              <a:lnSpc>
                <a:spcPct val="100000"/>
              </a:lnSpc>
              <a:buChar char="●"/>
              <a:tabLst>
                <a:tab pos="281305" algn="l"/>
              </a:tabLst>
            </a:pPr>
            <a:r>
              <a:rPr sz="2000" spc="-5" dirty="0">
                <a:latin typeface="Calibri"/>
                <a:cs typeface="Calibri"/>
              </a:rPr>
              <a:t>Aux-in</a:t>
            </a:r>
            <a:endParaRPr lang="hu-HU" sz="2000" spc="-5" dirty="0">
              <a:latin typeface="Calibri"/>
              <a:cs typeface="Calibri"/>
            </a:endParaRPr>
          </a:p>
          <a:p>
            <a:pPr marL="12065" algn="just">
              <a:lnSpc>
                <a:spcPct val="100000"/>
              </a:lnSpc>
              <a:tabLst>
                <a:tab pos="281305" algn="l"/>
              </a:tabLst>
            </a:pPr>
            <a:r>
              <a:rPr lang="hu-HU" sz="2000" spc="-5" dirty="0">
                <a:latin typeface="Calibri"/>
                <a:cs typeface="Calibri"/>
              </a:rPr>
              <a:t>	külső h</a:t>
            </a:r>
            <a:r>
              <a:rPr lang="hu-HU" sz="2000" dirty="0">
                <a:latin typeface="Calibri"/>
                <a:cs typeface="Calibri"/>
              </a:rPr>
              <a:t>angfalként üzemel bármely </a:t>
            </a:r>
            <a:r>
              <a:rPr lang="hu-HU" sz="2000" dirty="0" err="1">
                <a:latin typeface="Calibri"/>
                <a:cs typeface="Calibri"/>
              </a:rPr>
              <a:t>audió</a:t>
            </a:r>
            <a:r>
              <a:rPr lang="hu-HU" sz="2000" dirty="0">
                <a:latin typeface="Calibri"/>
                <a:cs typeface="Calibri"/>
              </a:rPr>
              <a:t> forrással (pc, </a:t>
            </a:r>
            <a:r>
              <a:rPr lang="hu-HU" sz="2000" dirty="0" err="1">
                <a:latin typeface="Calibri"/>
                <a:cs typeface="Calibri"/>
              </a:rPr>
              <a:t>mobiltel</a:t>
            </a:r>
            <a:r>
              <a:rPr lang="hu-HU" sz="2000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PSP/MP3/MP4 </a:t>
            </a:r>
            <a:r>
              <a:rPr lang="hu-HU" sz="2000" spc="-5" dirty="0">
                <a:latin typeface="Calibri"/>
                <a:cs typeface="Calibri"/>
              </a:rPr>
              <a:t>, stb.)</a:t>
            </a:r>
            <a:endParaRPr sz="2000" dirty="0">
              <a:latin typeface="Calibri"/>
              <a:cs typeface="Calibri"/>
            </a:endParaRPr>
          </a:p>
          <a:p>
            <a:pPr marL="280670" indent="-268605" algn="just">
              <a:lnSpc>
                <a:spcPct val="100000"/>
              </a:lnSpc>
              <a:buChar char="●"/>
              <a:tabLst>
                <a:tab pos="281305" algn="l"/>
              </a:tabLst>
            </a:pPr>
            <a:r>
              <a:rPr sz="2000" dirty="0">
                <a:latin typeface="Calibri"/>
                <a:cs typeface="Calibri"/>
              </a:rPr>
              <a:t>USB</a:t>
            </a:r>
            <a:r>
              <a:rPr sz="2000" spc="-5" dirty="0">
                <a:latin typeface="Calibri"/>
                <a:cs typeface="Calibri"/>
              </a:rPr>
              <a:t> Flash Disk</a:t>
            </a:r>
            <a:r>
              <a:rPr lang="hu-HU" sz="2000" spc="-5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MP3/WAV/WMA/FLAC/APE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lang="hu-HU" sz="2000" spc="-5" dirty="0">
                <a:latin typeface="Calibri"/>
                <a:cs typeface="Calibri"/>
              </a:rPr>
              <a:t>forma támogatás</a:t>
            </a:r>
            <a:r>
              <a:rPr sz="2000" spc="-43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endParaRPr lang="hu-HU" sz="2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hu-HU" sz="2000" spc="-5" dirty="0">
                <a:latin typeface="Calibri"/>
                <a:cs typeface="Calibri"/>
              </a:rPr>
              <a:t>Kapacitás: mx </a:t>
            </a:r>
            <a:r>
              <a:rPr sz="2000" dirty="0">
                <a:latin typeface="Calibri"/>
                <a:cs typeface="Calibri"/>
              </a:rPr>
              <a:t>32G</a:t>
            </a:r>
          </a:p>
          <a:p>
            <a:pPr marL="280670" indent="-268605">
              <a:lnSpc>
                <a:spcPct val="100000"/>
              </a:lnSpc>
              <a:buChar char="●"/>
              <a:tabLst>
                <a:tab pos="281305" algn="l"/>
              </a:tabLst>
            </a:pPr>
            <a:r>
              <a:rPr sz="2000" spc="-20" dirty="0">
                <a:latin typeface="Calibri"/>
                <a:cs typeface="Calibri"/>
              </a:rPr>
              <a:t>EQ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lang="hu-HU" sz="2000" spc="-15" dirty="0" err="1">
                <a:latin typeface="Calibri"/>
                <a:cs typeface="Calibri"/>
              </a:rPr>
              <a:t>ffekt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lang="hu-HU" sz="2000" spc="-5" dirty="0">
                <a:latin typeface="Calibri"/>
                <a:cs typeface="Calibri"/>
              </a:rPr>
              <a:t>állítás</a:t>
            </a:r>
            <a:r>
              <a:rPr sz="2000" spc="-5" dirty="0">
                <a:latin typeface="Calibri"/>
                <a:cs typeface="Calibri"/>
              </a:rPr>
              <a:t>, </a:t>
            </a:r>
            <a:r>
              <a:rPr lang="hu-HU" sz="2000" spc="-5" dirty="0">
                <a:latin typeface="Calibri"/>
                <a:cs typeface="Calibri"/>
              </a:rPr>
              <a:t>basszus állítás</a:t>
            </a:r>
            <a:endParaRPr sz="2000" dirty="0">
              <a:latin typeface="Calibri"/>
              <a:cs typeface="Calibri"/>
            </a:endParaRPr>
          </a:p>
          <a:p>
            <a:pPr marL="280670" indent="-268605">
              <a:lnSpc>
                <a:spcPct val="100000"/>
              </a:lnSpc>
              <a:spcBef>
                <a:spcPts val="5"/>
              </a:spcBef>
              <a:buChar char="●"/>
              <a:tabLst>
                <a:tab pos="281305" algn="l"/>
              </a:tabLst>
            </a:pPr>
            <a:r>
              <a:rPr sz="2000" spc="-15" dirty="0">
                <a:latin typeface="Calibri"/>
                <a:cs typeface="Calibri"/>
              </a:rPr>
              <a:t>Power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bank</a:t>
            </a:r>
          </a:p>
          <a:p>
            <a:pPr marL="280670" indent="-268605">
              <a:lnSpc>
                <a:spcPct val="100000"/>
              </a:lnSpc>
              <a:buChar char="●"/>
              <a:tabLst>
                <a:tab pos="281305" algn="l"/>
              </a:tabLst>
            </a:pPr>
            <a:r>
              <a:rPr lang="hu-HU" sz="2000" spc="-20" dirty="0">
                <a:latin typeface="Calibri"/>
                <a:cs typeface="Calibri"/>
              </a:rPr>
              <a:t>Két mikrofon használata (karaoke)</a:t>
            </a:r>
            <a:endParaRPr sz="2000" dirty="0">
              <a:latin typeface="Calibri"/>
              <a:cs typeface="Calibri"/>
            </a:endParaRPr>
          </a:p>
          <a:p>
            <a:pPr marL="280670" indent="-268605">
              <a:lnSpc>
                <a:spcPct val="100000"/>
              </a:lnSpc>
              <a:buChar char="●"/>
              <a:tabLst>
                <a:tab pos="281305" algn="l"/>
              </a:tabLst>
            </a:pPr>
            <a:r>
              <a:rPr lang="hu-HU" sz="2000" spc="-5" dirty="0">
                <a:latin typeface="Calibri"/>
                <a:cs typeface="Calibri"/>
              </a:rPr>
              <a:t>Variálható fény </a:t>
            </a:r>
            <a:r>
              <a:rPr sz="2000" spc="-25" dirty="0">
                <a:latin typeface="Calibri"/>
                <a:cs typeface="Calibri"/>
              </a:rPr>
              <a:t>show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1732914" cy="9613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hu-HU" spc="-5" dirty="0"/>
              <a:t>LÉGHŰTŐ</a:t>
            </a:r>
            <a:endParaRPr spc="-5" dirty="0"/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spc="-5" dirty="0">
                <a:solidFill>
                  <a:srgbClr val="585858"/>
                </a:solidFill>
              </a:rPr>
              <a:t>Mist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R</a:t>
            </a:r>
            <a:r>
              <a:rPr sz="2400" spc="-4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Fan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02184" y="1614627"/>
            <a:ext cx="5131816" cy="37067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KÖDFUNKCIÓ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2,5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5" dirty="0">
                <a:solidFill>
                  <a:srgbClr val="404040"/>
                </a:solidFill>
                <a:latin typeface="Calibri"/>
                <a:cs typeface="Calibri"/>
              </a:rPr>
              <a:t>l víztartály</a:t>
            </a:r>
            <a:endParaRPr lang="hu-HU"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Ventilátor és köd funkció külön is működhet</a:t>
            </a:r>
            <a:endParaRPr lang="hu-HU"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ionizálás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sebesség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órás időzítés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kijelző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távirányítás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180°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légmozgás cirkuláció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30" dirty="0">
                <a:solidFill>
                  <a:srgbClr val="404040"/>
                </a:solidFill>
                <a:latin typeface="Calibri"/>
                <a:cs typeface="Calibri"/>
              </a:rPr>
              <a:t>Vízhiány jelzés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90</a:t>
            </a:r>
            <a:r>
              <a:rPr sz="2000" b="1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telj.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kerék a mozgatáshoz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28,5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cm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ventilátor lapát méret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9379" y="445008"/>
            <a:ext cx="3351276" cy="54711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2638425" cy="4597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dirty="0">
                <a:solidFill>
                  <a:srgbClr val="585858"/>
                </a:solidFill>
              </a:rPr>
              <a:t>AF</a:t>
            </a:r>
            <a:r>
              <a:rPr sz="2400" spc="-4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8300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Dual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Fry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02184" y="1614627"/>
            <a:ext cx="4932045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8,3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2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( 5,20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+ 3,10</a:t>
            </a: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20" dirty="0">
                <a:solidFill>
                  <a:srgbClr val="404040"/>
                </a:solidFill>
                <a:latin typeface="Calibri"/>
                <a:cs typeface="Calibri"/>
              </a:rPr>
              <a:t>Twin</a:t>
            </a:r>
            <a:r>
              <a:rPr lang="hu-HU" sz="2000" b="1" spc="-45" dirty="0">
                <a:solidFill>
                  <a:srgbClr val="404040"/>
                </a:solidFill>
                <a:latin typeface="Calibri"/>
                <a:cs typeface="Calibri"/>
              </a:rPr>
              <a:t> tartály 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Külön hőmérséklet beállítás/ programozás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Digit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ális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kontrollpanel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kijelző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20" dirty="0">
                <a:solidFill>
                  <a:srgbClr val="404040"/>
                </a:solidFill>
                <a:latin typeface="Calibri"/>
                <a:cs typeface="Calibri"/>
              </a:rPr>
              <a:t>Betekintő ablak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2700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telj.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3267" y="1010411"/>
            <a:ext cx="5983224" cy="48371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2620010" cy="4597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dirty="0">
                <a:solidFill>
                  <a:srgbClr val="585858"/>
                </a:solidFill>
              </a:rPr>
              <a:t>AF</a:t>
            </a:r>
            <a:r>
              <a:rPr sz="2400" spc="-5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5500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Crunchy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02184" y="1614627"/>
            <a:ext cx="4110990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5,5</a:t>
            </a:r>
            <a:r>
              <a:rPr sz="2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3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Hőm.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idő</a:t>
            </a: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/program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kontroll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Digit</a:t>
            </a:r>
            <a:r>
              <a:rPr lang="hu-HU" sz="2000" b="1" spc="-10" dirty="0" err="1">
                <a:solidFill>
                  <a:srgbClr val="404040"/>
                </a:solidFill>
                <a:latin typeface="Calibri"/>
                <a:cs typeface="Calibri"/>
              </a:rPr>
              <a:t>ális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 kontrol panel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LED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kijelző</a:t>
            </a: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1350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telj.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0655" y="1178052"/>
            <a:ext cx="4162044" cy="450189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3062605" cy="9613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hu-HU" spc="-10" dirty="0"/>
              <a:t>k</a:t>
            </a:r>
            <a:r>
              <a:rPr spc="-10" dirty="0" err="1"/>
              <a:t>onta</a:t>
            </a:r>
            <a:r>
              <a:rPr lang="hu-HU" spc="-10" dirty="0"/>
              <a:t>k</a:t>
            </a:r>
            <a:r>
              <a:rPr spc="-10" dirty="0"/>
              <a:t>t</a:t>
            </a:r>
            <a:r>
              <a:rPr spc="-30" dirty="0"/>
              <a:t> </a:t>
            </a:r>
            <a:r>
              <a:rPr spc="-10" dirty="0"/>
              <a:t>grill</a:t>
            </a: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spc="-5" dirty="0">
                <a:solidFill>
                  <a:srgbClr val="585858"/>
                </a:solidFill>
              </a:rPr>
              <a:t>FORZA</a:t>
            </a:r>
            <a:r>
              <a:rPr sz="2400" spc="-5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5000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Master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39368" y="2863088"/>
            <a:ext cx="4789831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2000</a:t>
            </a:r>
            <a:r>
              <a:rPr sz="2000" b="1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Mosogatógépben </a:t>
            </a: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	mosható lapok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20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kontroll gomb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Előre programozás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smart</a:t>
            </a:r>
            <a:r>
              <a:rPr sz="2000" b="1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grill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LCD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kijelzés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180°</a:t>
            </a:r>
            <a:r>
              <a:rPr sz="2000" b="1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kinyitható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lang="hu-HU" sz="2000" b="1" dirty="0" err="1">
                <a:solidFill>
                  <a:srgbClr val="404040"/>
                </a:solidFill>
                <a:latin typeface="Calibri"/>
                <a:cs typeface="Calibri"/>
              </a:rPr>
              <a:t>laj</a:t>
            </a:r>
            <a:r>
              <a:rPr sz="2000" b="1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60" dirty="0">
                <a:solidFill>
                  <a:srgbClr val="404040"/>
                </a:solidFill>
                <a:latin typeface="Calibri"/>
                <a:cs typeface="Calibri"/>
              </a:rPr>
              <a:t>lefolyó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404040"/>
                </a:solidFill>
                <a:latin typeface="Calibri"/>
                <a:cs typeface="Calibri"/>
              </a:rPr>
              <a:t>pr</a:t>
            </a:r>
            <a:r>
              <a:rPr lang="hu-HU" sz="2000" b="1" spc="-5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2000" b="1" spc="-5" dirty="0" err="1">
                <a:solidFill>
                  <a:srgbClr val="404040"/>
                </a:solidFill>
                <a:latin typeface="Calibri"/>
                <a:cs typeface="Calibri"/>
              </a:rPr>
              <a:t>mium</a:t>
            </a:r>
            <a:r>
              <a:rPr sz="2000" b="1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50" dirty="0">
                <a:solidFill>
                  <a:srgbClr val="404040"/>
                </a:solidFill>
                <a:latin typeface="Calibri"/>
                <a:cs typeface="Calibri"/>
              </a:rPr>
              <a:t>kivitel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404040"/>
                </a:solidFill>
                <a:latin typeface="Calibri"/>
                <a:cs typeface="Calibri"/>
              </a:rPr>
              <a:t>waffles</a:t>
            </a:r>
            <a:r>
              <a:rPr sz="2000" b="1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hu-HU" sz="2000" b="1" spc="-10" dirty="0">
                <a:solidFill>
                  <a:srgbClr val="404040"/>
                </a:solidFill>
                <a:latin typeface="Calibri"/>
                <a:cs typeface="Calibri"/>
              </a:rPr>
              <a:t>kiegészítő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740" y="1181100"/>
            <a:ext cx="11732260" cy="4494530"/>
            <a:chOff x="205740" y="1181100"/>
            <a:chExt cx="11732260" cy="44945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4912" y="1182623"/>
              <a:ext cx="9212580" cy="44927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" y="1181100"/>
              <a:ext cx="3203448" cy="835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2935605" cy="4597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spc="-5" dirty="0">
                <a:solidFill>
                  <a:srgbClr val="585858"/>
                </a:solidFill>
              </a:rPr>
              <a:t>FORZA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3000</a:t>
            </a:r>
            <a:r>
              <a:rPr sz="2400" spc="-45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Smart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39369" y="4081653"/>
            <a:ext cx="341122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dirty="0">
                <a:solidFill>
                  <a:srgbClr val="585858"/>
                </a:solidFill>
                <a:latin typeface="Calibri"/>
                <a:cs typeface="Calibri"/>
              </a:rPr>
              <a:t>Okos funkciók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Levehető lapok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lang="hu-HU" sz="2400" b="1" spc="-5" dirty="0">
                <a:solidFill>
                  <a:srgbClr val="585858"/>
                </a:solidFill>
                <a:latin typeface="Calibri"/>
                <a:cs typeface="Calibri"/>
              </a:rPr>
              <a:t>á</a:t>
            </a:r>
            <a:r>
              <a:rPr sz="2400" b="1" spc="-5" dirty="0" err="1">
                <a:solidFill>
                  <a:srgbClr val="585858"/>
                </a:solidFill>
                <a:latin typeface="Calibri"/>
                <a:cs typeface="Calibri"/>
              </a:rPr>
              <a:t>gne</a:t>
            </a:r>
            <a:r>
              <a:rPr lang="hu-HU" sz="2400" b="1" spc="-5" dirty="0" err="1">
                <a:solidFill>
                  <a:srgbClr val="585858"/>
                </a:solidFill>
                <a:latin typeface="Calibri"/>
                <a:cs typeface="Calibri"/>
              </a:rPr>
              <a:t>ses</a:t>
            </a:r>
            <a:r>
              <a:rPr lang="hu-HU" sz="2400" b="1" spc="-5" dirty="0">
                <a:solidFill>
                  <a:srgbClr val="585858"/>
                </a:solidFill>
                <a:latin typeface="Calibri"/>
                <a:cs typeface="Calibri"/>
              </a:rPr>
              <a:t> zár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30" dirty="0" err="1">
                <a:solidFill>
                  <a:srgbClr val="585858"/>
                </a:solidFill>
                <a:latin typeface="Calibri"/>
                <a:cs typeface="Calibri"/>
              </a:rPr>
              <a:t>Displa</a:t>
            </a:r>
            <a:r>
              <a:rPr lang="hu-HU" sz="2400" b="1" spc="-30" dirty="0">
                <a:solidFill>
                  <a:srgbClr val="585858"/>
                </a:solidFill>
                <a:latin typeface="Calibri"/>
                <a:cs typeface="Calibri"/>
              </a:rPr>
              <a:t>y, időzítő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Beállítható pozíció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740" y="1181100"/>
            <a:ext cx="11439525" cy="4592320"/>
            <a:chOff x="205740" y="1181100"/>
            <a:chExt cx="11439525" cy="45923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192" y="1403604"/>
              <a:ext cx="7060692" cy="43693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" y="1181100"/>
              <a:ext cx="3203448" cy="835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4364990" cy="4597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spc="-5" dirty="0">
                <a:solidFill>
                  <a:srgbClr val="585858"/>
                </a:solidFill>
              </a:rPr>
              <a:t>FORZA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8000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Pour over</a:t>
            </a:r>
            <a:r>
              <a:rPr sz="2400" spc="-15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Nero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52780" y="3312414"/>
            <a:ext cx="472186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dirty="0" err="1">
                <a:solidFill>
                  <a:srgbClr val="585858"/>
                </a:solidFill>
                <a:latin typeface="Calibri"/>
                <a:cs typeface="Calibri"/>
              </a:rPr>
              <a:t>Rozsdamantes</a:t>
            </a:r>
            <a:r>
              <a:rPr lang="hu-HU" sz="2400" b="1" dirty="0">
                <a:solidFill>
                  <a:srgbClr val="585858"/>
                </a:solidFill>
                <a:latin typeface="Calibri"/>
                <a:cs typeface="Calibri"/>
              </a:rPr>
              <a:t> acél fekete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Precíz hőmérséklet beállítás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585858"/>
                </a:solidFill>
                <a:latin typeface="Calibri"/>
                <a:cs typeface="Calibri"/>
              </a:rPr>
              <a:t>LED</a:t>
            </a:r>
            <a:r>
              <a:rPr sz="2400" b="1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kijelző</a:t>
            </a:r>
            <a:r>
              <a:rPr sz="24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5" dirty="0">
                <a:solidFill>
                  <a:srgbClr val="585858"/>
                </a:solidFill>
                <a:latin typeface="Calibri"/>
                <a:cs typeface="Calibri"/>
              </a:rPr>
              <a:t>és kontroll panel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hu-HU" sz="2400" b="1" spc="-15" dirty="0">
                <a:solidFill>
                  <a:srgbClr val="585858"/>
                </a:solidFill>
                <a:latin typeface="Calibri"/>
                <a:cs typeface="Calibri"/>
              </a:rPr>
              <a:t>Melegen tartó funkció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10" dirty="0" err="1">
                <a:solidFill>
                  <a:srgbClr val="585858"/>
                </a:solidFill>
                <a:latin typeface="Calibri"/>
                <a:cs typeface="Calibri"/>
              </a:rPr>
              <a:t>Aut</a:t>
            </a: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o kikapcsolás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585858"/>
                </a:solidFill>
                <a:latin typeface="Calibri"/>
                <a:cs typeface="Calibri"/>
              </a:rPr>
              <a:t>1,0</a:t>
            </a:r>
            <a:r>
              <a:rPr sz="24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3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solidFill>
                  <a:srgbClr val="585858"/>
                </a:solidFill>
                <a:latin typeface="Calibri"/>
                <a:cs typeface="Calibri"/>
              </a:rPr>
              <a:t>1000-1200</a:t>
            </a:r>
            <a:r>
              <a:rPr sz="2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2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telj.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740" y="917447"/>
            <a:ext cx="10796270" cy="5279390"/>
            <a:chOff x="205740" y="917447"/>
            <a:chExt cx="10796270" cy="5279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" y="1181099"/>
              <a:ext cx="3203448" cy="835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4604" y="917447"/>
              <a:ext cx="5407152" cy="5279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0" y="237743"/>
              <a:ext cx="5565775" cy="914400"/>
            </a:xfrm>
            <a:custGeom>
              <a:avLst/>
              <a:gdLst/>
              <a:ahLst/>
              <a:cxnLst/>
              <a:rect l="l" t="t" r="r" b="b"/>
              <a:pathLst>
                <a:path w="5565775" h="914400">
                  <a:moveTo>
                    <a:pt x="5565647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108447" y="914400"/>
                  </a:lnTo>
                  <a:lnTo>
                    <a:pt x="5155189" y="912039"/>
                  </a:lnTo>
                  <a:lnTo>
                    <a:pt x="5200581" y="905110"/>
                  </a:lnTo>
                  <a:lnTo>
                    <a:pt x="5244394" y="893842"/>
                  </a:lnTo>
                  <a:lnTo>
                    <a:pt x="5286398" y="878466"/>
                  </a:lnTo>
                  <a:lnTo>
                    <a:pt x="5326364" y="859212"/>
                  </a:lnTo>
                  <a:lnTo>
                    <a:pt x="5364060" y="836309"/>
                  </a:lnTo>
                  <a:lnTo>
                    <a:pt x="5399257" y="809988"/>
                  </a:lnTo>
                  <a:lnTo>
                    <a:pt x="5431726" y="780478"/>
                  </a:lnTo>
                  <a:lnTo>
                    <a:pt x="5461236" y="748009"/>
                  </a:lnTo>
                  <a:lnTo>
                    <a:pt x="5487557" y="712812"/>
                  </a:lnTo>
                  <a:lnTo>
                    <a:pt x="5510460" y="675116"/>
                  </a:lnTo>
                  <a:lnTo>
                    <a:pt x="5529714" y="635150"/>
                  </a:lnTo>
                  <a:lnTo>
                    <a:pt x="5545090" y="593146"/>
                  </a:lnTo>
                  <a:lnTo>
                    <a:pt x="5556358" y="549333"/>
                  </a:lnTo>
                  <a:lnTo>
                    <a:pt x="5563287" y="503941"/>
                  </a:lnTo>
                  <a:lnTo>
                    <a:pt x="5565647" y="457200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371" y="157806"/>
            <a:ext cx="4364990" cy="459741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00" spc="-5" dirty="0">
                <a:solidFill>
                  <a:srgbClr val="585858"/>
                </a:solidFill>
              </a:rPr>
              <a:t>FORZA</a:t>
            </a:r>
            <a:r>
              <a:rPr sz="2400" spc="-30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5000</a:t>
            </a:r>
            <a:r>
              <a:rPr sz="2400" spc="-25" dirty="0">
                <a:solidFill>
                  <a:srgbClr val="585858"/>
                </a:solidFill>
              </a:rPr>
              <a:t> </a:t>
            </a:r>
            <a:r>
              <a:rPr sz="2400" spc="-5" dirty="0">
                <a:solidFill>
                  <a:srgbClr val="585858"/>
                </a:solidFill>
              </a:rPr>
              <a:t>Pour over</a:t>
            </a:r>
            <a:r>
              <a:rPr sz="2400" spc="-15" dirty="0">
                <a:solidFill>
                  <a:srgbClr val="585858"/>
                </a:solidFill>
              </a:rPr>
              <a:t> </a:t>
            </a:r>
            <a:r>
              <a:rPr sz="2400" dirty="0">
                <a:solidFill>
                  <a:srgbClr val="585858"/>
                </a:solidFill>
              </a:rPr>
              <a:t>Nero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252780" y="3312414"/>
            <a:ext cx="47218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585858"/>
                </a:solidFill>
                <a:latin typeface="Calibri"/>
                <a:cs typeface="Calibri"/>
              </a:rPr>
              <a:t>0,8</a:t>
            </a:r>
            <a:r>
              <a:rPr sz="24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30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endParaRPr sz="24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solidFill>
                  <a:srgbClr val="585858"/>
                </a:solidFill>
                <a:latin typeface="Calibri"/>
                <a:cs typeface="Calibri"/>
              </a:rPr>
              <a:t>1000-1200</a:t>
            </a:r>
            <a:r>
              <a:rPr sz="2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585858"/>
                </a:solidFill>
                <a:latin typeface="Calibri"/>
                <a:cs typeface="Calibri"/>
              </a:rPr>
              <a:t>W</a:t>
            </a:r>
            <a:r>
              <a:rPr sz="24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hu-HU" sz="2400" b="1" spc="-10" dirty="0">
                <a:solidFill>
                  <a:srgbClr val="585858"/>
                </a:solidFill>
                <a:latin typeface="Calibri"/>
                <a:cs typeface="Calibri"/>
              </a:rPr>
              <a:t>TELJ.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740" y="774191"/>
            <a:ext cx="10944225" cy="5047615"/>
            <a:chOff x="205740" y="774191"/>
            <a:chExt cx="10944225" cy="50476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" y="1181100"/>
              <a:ext cx="3203448" cy="835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9572" y="774191"/>
              <a:ext cx="5430012" cy="5047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7998"/>
            <a:chOff x="0" y="0"/>
            <a:chExt cx="1218438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9728" y="1051560"/>
            <a:ext cx="12075160" cy="5499100"/>
            <a:chOff x="109728" y="1051560"/>
            <a:chExt cx="12075160" cy="54991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2999" y="1051560"/>
              <a:ext cx="3326892" cy="2295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4288" y="1345692"/>
              <a:ext cx="1552956" cy="9067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2" y="1286256"/>
              <a:ext cx="1883664" cy="11155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728" y="2970276"/>
              <a:ext cx="1885188" cy="10149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8912" y="2871216"/>
              <a:ext cx="1975104" cy="12176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4288" y="2831592"/>
              <a:ext cx="1799843" cy="1257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6687" y="2970276"/>
              <a:ext cx="1801367" cy="1112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728" y="4914900"/>
              <a:ext cx="2182368" cy="13456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7060" y="5004816"/>
              <a:ext cx="2031491" cy="1257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23660" y="5134356"/>
              <a:ext cx="2034539" cy="12222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52887" y="5117592"/>
              <a:ext cx="2031492" cy="12222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93608" y="5379719"/>
              <a:ext cx="1950720" cy="11704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58267" y="863041"/>
            <a:ext cx="15487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19L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BASIC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MW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19007" y="4594352"/>
            <a:ext cx="25584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20L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MW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RETRO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EDITION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2839" y="4459935"/>
            <a:ext cx="8915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23L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MW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78733" y="4449317"/>
            <a:ext cx="89026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25L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667" y="2650617"/>
            <a:ext cx="89026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20L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MW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1123" y="1455419"/>
            <a:ext cx="4521835" cy="5153025"/>
            <a:chOff x="611123" y="1455419"/>
            <a:chExt cx="4521835" cy="51530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863" y="1455419"/>
              <a:ext cx="4015740" cy="23728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123" y="4078224"/>
              <a:ext cx="4521708" cy="252984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22670" y="3359888"/>
            <a:ext cx="327317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dirty="0">
                <a:latin typeface="Calibri"/>
                <a:cs typeface="Calibri"/>
              </a:rPr>
              <a:t>19</a:t>
            </a:r>
            <a:r>
              <a:rPr lang="hu-HU" sz="2000" spc="-3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700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245mm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hu-HU" sz="2000" spc="-5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33756" y="1644395"/>
            <a:ext cx="4719955" cy="4959350"/>
            <a:chOff x="333756" y="1644395"/>
            <a:chExt cx="4719955" cy="49593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756" y="1644395"/>
              <a:ext cx="4328160" cy="21945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756" y="4050791"/>
              <a:ext cx="4719828" cy="25527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881496" y="3368102"/>
            <a:ext cx="333870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lang="hu-HU" sz="2000" spc="-30" dirty="0">
                <a:latin typeface="Calibri"/>
                <a:cs typeface="Calibri"/>
              </a:rPr>
              <a:t> 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700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25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255mm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hu-HU" sz="2000" spc="-5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507573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Bluetooth</a:t>
            </a:r>
            <a:r>
              <a:rPr spc="-65" dirty="0"/>
              <a:t> </a:t>
            </a:r>
            <a:r>
              <a:rPr lang="hu-HU" spc="-5" dirty="0"/>
              <a:t>hang</a:t>
            </a:r>
            <a:r>
              <a:rPr spc="-5" dirty="0"/>
              <a:t>s</a:t>
            </a:r>
            <a:r>
              <a:rPr lang="hu-HU" spc="-5" dirty="0" err="1"/>
              <a:t>zórók</a:t>
            </a:r>
            <a:endParaRPr spc="-5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" y="2497835"/>
            <a:ext cx="2542032" cy="20558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6079" y="2014727"/>
            <a:ext cx="1370043" cy="24734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8991" y="2497835"/>
            <a:ext cx="1498091" cy="193852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191756" y="2642616"/>
            <a:ext cx="2322830" cy="1687195"/>
            <a:chOff x="7191756" y="2642616"/>
            <a:chExt cx="2322830" cy="168719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1756" y="2642616"/>
              <a:ext cx="1342644" cy="16870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400" y="3250692"/>
              <a:ext cx="979931" cy="101955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98023" y="2642616"/>
            <a:ext cx="1911096" cy="157276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887092" y="4746752"/>
            <a:ext cx="238442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4.1CH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lang="hu-HU" sz="1400" spc="-5" dirty="0">
                <a:latin typeface="Calibri"/>
                <a:cs typeface="Calibri"/>
              </a:rPr>
              <a:t>hangszóró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360° omni-directional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audio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Subwoofer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lang="hu-HU" sz="1400" spc="-5" dirty="0">
                <a:latin typeface="Calibri"/>
                <a:cs typeface="Calibri"/>
              </a:rPr>
              <a:t>13,3cm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Max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lang="hu-HU" sz="1400" spc="-5" dirty="0">
                <a:latin typeface="Calibri"/>
                <a:cs typeface="Calibri"/>
              </a:rPr>
              <a:t>kimenet telj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74W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2569" y="4746752"/>
            <a:ext cx="2092960" cy="92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20W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(15W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+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5W)</a:t>
            </a: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hu-HU" sz="1400" spc="-5" dirty="0">
                <a:latin typeface="Calibri"/>
                <a:cs typeface="Calibri"/>
              </a:rPr>
              <a:t>akku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7.4V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1800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mAh</a:t>
            </a:r>
            <a:endParaRPr sz="1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15" dirty="0">
                <a:latin typeface="Calibri"/>
                <a:cs typeface="Calibri"/>
              </a:rPr>
              <a:t>IPX7</a:t>
            </a:r>
            <a:endParaRPr sz="1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37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62566" y="4592827"/>
            <a:ext cx="224663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5.0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Stereo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USB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DISK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playing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5" dirty="0">
                <a:latin typeface="Calibri"/>
                <a:cs typeface="Calibri"/>
              </a:rPr>
              <a:t>TWS(True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wireless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stereo)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20" dirty="0">
                <a:latin typeface="Calibri"/>
                <a:cs typeface="Calibri"/>
              </a:rPr>
              <a:t>Voice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Guide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IPX4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72019" y="4420565"/>
            <a:ext cx="2254885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5.0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Mobil</a:t>
            </a:r>
            <a:r>
              <a:rPr lang="hu-HU" sz="1400" dirty="0" err="1">
                <a:latin typeface="Calibri"/>
                <a:cs typeface="Calibri"/>
              </a:rPr>
              <a:t>telhoz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Hands-free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AUX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IN&amp;USB,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</a:t>
            </a:r>
            <a:r>
              <a:rPr lang="hu-HU" sz="1400" spc="-5" dirty="0" err="1">
                <a:latin typeface="Calibri"/>
                <a:cs typeface="Calibri"/>
              </a:rPr>
              <a:t>krofon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20" dirty="0">
                <a:latin typeface="Calibri"/>
                <a:cs typeface="Calibri"/>
              </a:rPr>
              <a:t>IPX6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TWS</a:t>
            </a:r>
            <a:r>
              <a:rPr lang="hu-HU" sz="1400" spc="-5" dirty="0">
                <a:latin typeface="Calibri"/>
                <a:cs typeface="Calibri"/>
              </a:rPr>
              <a:t> támogatás</a:t>
            </a:r>
            <a:endParaRPr sz="1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Micro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lang="hu-HU" sz="1400" spc="-10" dirty="0">
                <a:latin typeface="Calibri"/>
                <a:cs typeface="Calibri"/>
              </a:rPr>
              <a:t>kártya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30378" y="5507837"/>
            <a:ext cx="18891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0025" indent="-187960">
              <a:lnSpc>
                <a:spcPct val="100000"/>
              </a:lnSpc>
              <a:spcBef>
                <a:spcPts val="105"/>
              </a:spcBef>
              <a:buChar char="●"/>
              <a:tabLst>
                <a:tab pos="200660" algn="l"/>
              </a:tabLst>
            </a:pP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5.0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●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Aux-in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30378" y="5721807"/>
            <a:ext cx="266319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indent="-187960">
              <a:lnSpc>
                <a:spcPct val="100000"/>
              </a:lnSpc>
              <a:spcBef>
                <a:spcPts val="100"/>
              </a:spcBef>
              <a:buChar char="●"/>
              <a:tabLst>
                <a:tab pos="200660" algn="l"/>
              </a:tabLst>
            </a:pPr>
            <a:r>
              <a:rPr sz="1400" dirty="0">
                <a:latin typeface="Calibri"/>
                <a:cs typeface="Calibri"/>
              </a:rPr>
              <a:t>USB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Flash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Music playing</a:t>
            </a:r>
            <a:endParaRPr sz="1400" dirty="0">
              <a:latin typeface="Calibri"/>
              <a:cs typeface="Calibri"/>
            </a:endParaRPr>
          </a:p>
          <a:p>
            <a:pPr marL="200025" indent="-187960">
              <a:lnSpc>
                <a:spcPct val="100000"/>
              </a:lnSpc>
              <a:spcBef>
                <a:spcPts val="5"/>
              </a:spcBef>
              <a:buChar char="●"/>
              <a:tabLst>
                <a:tab pos="200660" algn="l"/>
              </a:tabLst>
            </a:pPr>
            <a:r>
              <a:rPr sz="1400" spc="-10" dirty="0">
                <a:latin typeface="Calibri"/>
                <a:cs typeface="Calibri"/>
              </a:rPr>
              <a:t>Power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bank</a:t>
            </a:r>
            <a:r>
              <a:rPr sz="1400" dirty="0">
                <a:latin typeface="Calibri"/>
                <a:cs typeface="Calibri"/>
              </a:rPr>
              <a:t> </a:t>
            </a:r>
          </a:p>
          <a:p>
            <a:pPr marL="200025" indent="-187960">
              <a:lnSpc>
                <a:spcPct val="100000"/>
              </a:lnSpc>
              <a:buChar char="●"/>
              <a:tabLst>
                <a:tab pos="200660" algn="l"/>
              </a:tabLst>
            </a:pPr>
            <a:r>
              <a:rPr lang="hu-HU" sz="1400" spc="-5" dirty="0">
                <a:latin typeface="Calibri"/>
                <a:cs typeface="Calibri"/>
              </a:rPr>
              <a:t>2 mikrofon támogatás (karaoke)</a:t>
            </a:r>
            <a:endParaRPr sz="1400" dirty="0">
              <a:latin typeface="Calibri"/>
              <a:cs typeface="Calibri"/>
            </a:endParaRPr>
          </a:p>
          <a:p>
            <a:pPr marL="200025" indent="-187960">
              <a:lnSpc>
                <a:spcPct val="100000"/>
              </a:lnSpc>
              <a:buChar char="●"/>
              <a:tabLst>
                <a:tab pos="200660" algn="l"/>
              </a:tabLst>
            </a:pPr>
            <a:r>
              <a:rPr lang="hu-HU" sz="1400" spc="-5" dirty="0">
                <a:latin typeface="Calibri"/>
                <a:cs typeface="Calibri"/>
              </a:rPr>
              <a:t>Fény </a:t>
            </a:r>
            <a:r>
              <a:rPr sz="1400" dirty="0">
                <a:latin typeface="Calibri"/>
                <a:cs typeface="Calibri"/>
              </a:rPr>
              <a:t>show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7998"/>
            <a:chOff x="0" y="0"/>
            <a:chExt cx="1218438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867400" y="3428999"/>
            <a:ext cx="320040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700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255mm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hu-HU" sz="2000" spc="-5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44296" y="1455419"/>
            <a:ext cx="4424680" cy="5234940"/>
            <a:chOff x="844296" y="1455419"/>
            <a:chExt cx="4424680" cy="52349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296" y="1455419"/>
              <a:ext cx="4424172" cy="23682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296" y="4116324"/>
              <a:ext cx="4424172" cy="2574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998"/>
            <a:chOff x="0" y="0"/>
            <a:chExt cx="12192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83793" y="1002538"/>
            <a:ext cx="8407807" cy="2206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 dirty="0">
              <a:latin typeface="Calibri"/>
              <a:cs typeface="Calibri"/>
            </a:endParaRPr>
          </a:p>
          <a:p>
            <a:pPr marL="5423535" indent="-343535">
              <a:lnSpc>
                <a:spcPct val="100000"/>
              </a:lnSpc>
              <a:buFont typeface="Wingdings"/>
              <a:buChar char=""/>
              <a:tabLst>
                <a:tab pos="5423535" algn="l"/>
                <a:tab pos="5424170" algn="l"/>
              </a:tabLst>
            </a:pPr>
            <a:r>
              <a:rPr lang="hu-HU" sz="2000" spc="-5" dirty="0">
                <a:latin typeface="Calibri"/>
                <a:cs typeface="Calibri"/>
              </a:rPr>
              <a:t>rozsdamentes</a:t>
            </a:r>
            <a:endParaRPr sz="2000" dirty="0">
              <a:latin typeface="Calibri"/>
              <a:cs typeface="Calibri"/>
            </a:endParaRPr>
          </a:p>
          <a:p>
            <a:pPr marL="5423535" indent="-343535">
              <a:lnSpc>
                <a:spcPct val="100000"/>
              </a:lnSpc>
              <a:buFont typeface="Wingdings"/>
              <a:buChar char=""/>
              <a:tabLst>
                <a:tab pos="5423535" algn="l"/>
                <a:tab pos="5424170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5423535" indent="-343535">
              <a:lnSpc>
                <a:spcPct val="100000"/>
              </a:lnSpc>
              <a:buFont typeface="Wingdings"/>
              <a:buChar char=""/>
              <a:tabLst>
                <a:tab pos="5423535" algn="l"/>
                <a:tab pos="5424170" algn="l"/>
              </a:tabLst>
            </a:pPr>
            <a:r>
              <a:rPr sz="2000" dirty="0">
                <a:latin typeface="Calibri"/>
                <a:cs typeface="Calibri"/>
              </a:rPr>
              <a:t>700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W</a:t>
            </a:r>
            <a:endParaRPr sz="2000" dirty="0">
              <a:latin typeface="Calibri"/>
              <a:cs typeface="Calibri"/>
            </a:endParaRPr>
          </a:p>
          <a:p>
            <a:pPr marL="5423535" indent="-343535">
              <a:lnSpc>
                <a:spcPct val="100000"/>
              </a:lnSpc>
              <a:buFont typeface="Wingdings"/>
              <a:buChar char=""/>
              <a:tabLst>
                <a:tab pos="5423535" algn="l"/>
                <a:tab pos="5424170" algn="l"/>
              </a:tabLst>
            </a:pPr>
            <a:r>
              <a:rPr sz="2000" dirty="0">
                <a:latin typeface="Calibri"/>
                <a:cs typeface="Calibri"/>
              </a:rPr>
              <a:t>255mm</a:t>
            </a:r>
            <a:r>
              <a:rPr lang="hu-HU" sz="2000" spc="-55" dirty="0">
                <a:latin typeface="Calibri"/>
                <a:cs typeface="Calibri"/>
              </a:rPr>
              <a:t> üveg forgótányér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2008" y="4148454"/>
            <a:ext cx="312547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5" dirty="0">
                <a:latin typeface="Calibri"/>
                <a:cs typeface="Calibri"/>
              </a:rPr>
              <a:t>rozsdamenetes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Grill</a:t>
            </a:r>
            <a:r>
              <a:rPr sz="2000" spc="-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700/1000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W</a:t>
            </a:r>
            <a:r>
              <a:rPr sz="2000" spc="-2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255mm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lang="hu-HU" sz="2000" spc="-4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1312" y="1487424"/>
            <a:ext cx="4291965" cy="5232400"/>
            <a:chOff x="591312" y="1487424"/>
            <a:chExt cx="4291965" cy="52324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584" y="1487424"/>
              <a:ext cx="4020312" cy="2644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2" y="4076700"/>
              <a:ext cx="4021836" cy="26426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102220" y="1807210"/>
            <a:ext cx="2737485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dirty="0">
                <a:latin typeface="Calibri"/>
                <a:cs typeface="Calibri"/>
              </a:rPr>
              <a:t>Fekete üveg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Digit</a:t>
            </a:r>
            <a:r>
              <a:rPr lang="hu-HU" sz="2000" spc="-10" dirty="0" err="1">
                <a:latin typeface="Calibri"/>
                <a:cs typeface="Calibri"/>
              </a:rPr>
              <a:t>ális</a:t>
            </a:r>
            <a:r>
              <a:rPr lang="hu-HU" sz="2000" spc="-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0" dirty="0">
                <a:latin typeface="Calibri"/>
                <a:cs typeface="Calibri"/>
              </a:rPr>
              <a:t>program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800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255mm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hu-HU" sz="2000" spc="-5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991" y="1455419"/>
            <a:ext cx="6630924" cy="386791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33044" y="1668545"/>
            <a:ext cx="9481820" cy="2660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6711950" indent="-343535">
              <a:lnSpc>
                <a:spcPct val="100000"/>
              </a:lnSpc>
              <a:spcBef>
                <a:spcPts val="1490"/>
              </a:spcBef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dirty="0">
                <a:latin typeface="Calibri"/>
                <a:cs typeface="Calibri"/>
              </a:rPr>
              <a:t>23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6711950" indent="-343535">
              <a:lnSpc>
                <a:spcPct val="100000"/>
              </a:lnSpc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spc="-5" dirty="0">
                <a:latin typeface="Calibri"/>
                <a:cs typeface="Calibri"/>
              </a:rPr>
              <a:t>Grill</a:t>
            </a:r>
            <a:endParaRPr sz="2000" dirty="0">
              <a:latin typeface="Calibri"/>
              <a:cs typeface="Calibri"/>
            </a:endParaRPr>
          </a:p>
          <a:p>
            <a:pPr marL="6711950" indent="-343535">
              <a:lnSpc>
                <a:spcPct val="100000"/>
              </a:lnSpc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spc="-10" dirty="0">
                <a:latin typeface="Calibri"/>
                <a:cs typeface="Calibri"/>
              </a:rPr>
              <a:t>Digit</a:t>
            </a:r>
            <a:r>
              <a:rPr lang="hu-HU" sz="2000" spc="-10" dirty="0">
                <a:latin typeface="Calibri"/>
                <a:cs typeface="Calibri"/>
              </a:rPr>
              <a:t>ÁLIS</a:t>
            </a:r>
            <a:endParaRPr sz="2000" dirty="0">
              <a:latin typeface="Calibri"/>
              <a:cs typeface="Calibri"/>
            </a:endParaRPr>
          </a:p>
          <a:p>
            <a:pPr marL="671195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dirty="0">
                <a:latin typeface="Calibri"/>
                <a:cs typeface="Calibri"/>
              </a:rPr>
              <a:t>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</a:t>
            </a:r>
            <a:r>
              <a:rPr lang="hu-HU" sz="2000" spc="-10" dirty="0" err="1">
                <a:latin typeface="Calibri"/>
                <a:cs typeface="Calibri"/>
              </a:rPr>
              <a:t>ogram</a:t>
            </a:r>
            <a:endParaRPr sz="2000" dirty="0">
              <a:latin typeface="Calibri"/>
              <a:cs typeface="Calibri"/>
            </a:endParaRPr>
          </a:p>
          <a:p>
            <a:pPr marL="6711950" indent="-343535">
              <a:lnSpc>
                <a:spcPct val="100000"/>
              </a:lnSpc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dirty="0">
                <a:latin typeface="Calibri"/>
                <a:cs typeface="Calibri"/>
              </a:rPr>
              <a:t>700/1000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</a:p>
          <a:p>
            <a:pPr marL="6711950" indent="-343535">
              <a:lnSpc>
                <a:spcPct val="100000"/>
              </a:lnSpc>
              <a:buFont typeface="Wingdings"/>
              <a:buChar char=""/>
              <a:tabLst>
                <a:tab pos="6711950" algn="l"/>
                <a:tab pos="6712584" algn="l"/>
              </a:tabLst>
            </a:pPr>
            <a:r>
              <a:rPr sz="2000" dirty="0">
                <a:latin typeface="Calibri"/>
                <a:cs typeface="Calibri"/>
              </a:rPr>
              <a:t>270mm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lang="hu-HU" sz="2000" spc="-45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6888" y="1662683"/>
            <a:ext cx="6417564" cy="373684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10400" y="2709379"/>
            <a:ext cx="312483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25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Grill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Digi</a:t>
            </a:r>
            <a:r>
              <a:rPr lang="hu-HU" sz="2000" spc="-10" dirty="0" err="1">
                <a:latin typeface="Calibri"/>
                <a:cs typeface="Calibri"/>
              </a:rPr>
              <a:t>tális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lang="hu-HU" sz="2000" spc="-10" dirty="0" err="1">
                <a:latin typeface="Calibri"/>
                <a:cs typeface="Calibri"/>
              </a:rPr>
              <a:t>rogram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900/1000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2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288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mm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lang="hu-HU" sz="2000" spc="-20" dirty="0">
                <a:latin typeface="Calibri"/>
                <a:cs typeface="Calibri"/>
              </a:rPr>
              <a:t>üveg forgótányér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86192" y="1123070"/>
            <a:ext cx="4460875" cy="5156200"/>
            <a:chOff x="1136903" y="1392936"/>
            <a:chExt cx="4460875" cy="51562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903" y="1392936"/>
              <a:ext cx="4436364" cy="25953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715" y="4015740"/>
              <a:ext cx="4440936" cy="25328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5831" y="345308"/>
              <a:ext cx="1591055" cy="4493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84380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DF1862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6159" y="863041"/>
            <a:ext cx="221823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E41562"/>
                </a:solidFill>
                <a:latin typeface="Calibri"/>
                <a:cs typeface="Calibri"/>
              </a:rPr>
              <a:t>El</a:t>
            </a:r>
            <a:r>
              <a:rPr lang="hu-HU" sz="2000" b="1" spc="-5" dirty="0" err="1">
                <a:solidFill>
                  <a:srgbClr val="E41562"/>
                </a:solidFill>
                <a:latin typeface="Calibri"/>
                <a:cs typeface="Calibri"/>
              </a:rPr>
              <a:t>ektromos</a:t>
            </a:r>
            <a:r>
              <a:rPr lang="hu-HU" sz="2000" b="1" spc="-5" dirty="0">
                <a:solidFill>
                  <a:srgbClr val="E41562"/>
                </a:solidFill>
                <a:latin typeface="Calibri"/>
                <a:cs typeface="Calibri"/>
              </a:rPr>
              <a:t> sütő</a:t>
            </a:r>
            <a:endParaRPr sz="2000" b="1" dirty="0">
              <a:solidFill>
                <a:srgbClr val="E41562"/>
              </a:solidFill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5279" y="1254252"/>
            <a:ext cx="10026650" cy="5088890"/>
            <a:chOff x="335279" y="1254252"/>
            <a:chExt cx="10026650" cy="508889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79" y="3063240"/>
              <a:ext cx="1644395" cy="10774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4391" y="3000756"/>
              <a:ext cx="1837944" cy="1203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555" y="4998719"/>
              <a:ext cx="1930908" cy="13441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6803" y="1254252"/>
              <a:ext cx="1642872" cy="10896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0327" y="1620012"/>
              <a:ext cx="1641348" cy="11155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55308" y="1528572"/>
              <a:ext cx="1712976" cy="12999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83324" y="4216908"/>
              <a:ext cx="1458468" cy="12435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6799" y="4204716"/>
              <a:ext cx="1456944" cy="123291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63474" y="2491181"/>
            <a:ext cx="311312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 err="1">
                <a:solidFill>
                  <a:srgbClr val="E41562"/>
                </a:solidFill>
                <a:latin typeface="Calibri"/>
                <a:cs typeface="Calibri"/>
              </a:rPr>
              <a:t>Ele</a:t>
            </a:r>
            <a:r>
              <a:rPr lang="hu-HU" sz="2000" b="1" spc="-5" dirty="0" err="1">
                <a:solidFill>
                  <a:srgbClr val="E41562"/>
                </a:solidFill>
                <a:latin typeface="Calibri"/>
                <a:cs typeface="Calibri"/>
              </a:rPr>
              <a:t>ktromos</a:t>
            </a:r>
            <a:r>
              <a:rPr lang="hu-HU" sz="2000" b="1" spc="-5" dirty="0">
                <a:solidFill>
                  <a:srgbClr val="E41562"/>
                </a:solidFill>
                <a:latin typeface="Calibri"/>
                <a:cs typeface="Calibri"/>
              </a:rPr>
              <a:t> sütő főzőlappal</a:t>
            </a:r>
            <a:endParaRPr sz="2000" b="1" dirty="0">
              <a:solidFill>
                <a:srgbClr val="E41562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3474" y="4525517"/>
            <a:ext cx="357032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 err="1">
                <a:solidFill>
                  <a:srgbClr val="E41562"/>
                </a:solidFill>
                <a:latin typeface="Calibri"/>
                <a:cs typeface="Calibri"/>
              </a:rPr>
              <a:t>Ele</a:t>
            </a:r>
            <a:r>
              <a:rPr lang="hu-HU" sz="2000" b="1" dirty="0">
                <a:solidFill>
                  <a:srgbClr val="E41562"/>
                </a:solidFill>
                <a:latin typeface="Calibri"/>
                <a:cs typeface="Calibri"/>
              </a:rPr>
              <a:t>k</a:t>
            </a:r>
            <a:r>
              <a:rPr sz="2000" b="1" dirty="0">
                <a:solidFill>
                  <a:srgbClr val="E41562"/>
                </a:solidFill>
                <a:latin typeface="Calibri"/>
                <a:cs typeface="Calibri"/>
              </a:rPr>
              <a:t>t</a:t>
            </a:r>
            <a:r>
              <a:rPr lang="hu-HU" sz="2000" b="1" dirty="0">
                <a:solidFill>
                  <a:srgbClr val="E41562"/>
                </a:solidFill>
                <a:latin typeface="Calibri"/>
                <a:cs typeface="Calibri"/>
              </a:rPr>
              <a:t>romos sütő indukciós lappal</a:t>
            </a:r>
            <a:endParaRPr sz="2000" b="1" dirty="0">
              <a:solidFill>
                <a:srgbClr val="E41562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98767" y="919733"/>
            <a:ext cx="28898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hu-HU" sz="2000" b="1" spc="-10" dirty="0">
                <a:solidFill>
                  <a:srgbClr val="E41562"/>
                </a:solidFill>
                <a:latin typeface="Calibri"/>
                <a:cs typeface="Calibri"/>
              </a:rPr>
              <a:t>Szállítható minisütő</a:t>
            </a:r>
            <a:endParaRPr sz="2000" b="1" dirty="0">
              <a:solidFill>
                <a:srgbClr val="E41562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98767" y="3356609"/>
            <a:ext cx="312623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hu-HU" sz="2000" b="1" spc="-10" dirty="0">
                <a:solidFill>
                  <a:srgbClr val="E41562"/>
                </a:solidFill>
                <a:latin typeface="Calibri"/>
                <a:cs typeface="Calibri"/>
              </a:rPr>
              <a:t>Szállítható mini </a:t>
            </a:r>
            <a:r>
              <a:rPr sz="2000" b="1" dirty="0">
                <a:solidFill>
                  <a:srgbClr val="E41562"/>
                </a:solidFill>
                <a:latin typeface="Calibri"/>
                <a:cs typeface="Calibri"/>
              </a:rPr>
              <a:t>Air-fry</a:t>
            </a:r>
            <a:r>
              <a:rPr lang="hu-HU" sz="2000" b="1" spc="-20" dirty="0" err="1">
                <a:solidFill>
                  <a:srgbClr val="E41562"/>
                </a:solidFill>
                <a:latin typeface="Calibri"/>
                <a:cs typeface="Calibri"/>
              </a:rPr>
              <a:t>er</a:t>
            </a:r>
            <a:endParaRPr sz="2000" b="1" dirty="0">
              <a:solidFill>
                <a:srgbClr val="E4156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793" y="1002538"/>
            <a:ext cx="2312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Model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withouth</a:t>
            </a:r>
            <a:r>
              <a:rPr sz="2000" spc="3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91298" y="1970658"/>
            <a:ext cx="261683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Black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control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371" y="236296"/>
            <a:ext cx="415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</a:t>
            </a:r>
            <a:r>
              <a:rPr spc="-10" dirty="0"/>
              <a:t> line</a:t>
            </a:r>
            <a:r>
              <a:rPr spc="10" dirty="0"/>
              <a:t> </a:t>
            </a:r>
            <a:r>
              <a:rPr spc="-5" dirty="0"/>
              <a:t>electric</a:t>
            </a:r>
            <a:r>
              <a:rPr spc="15" dirty="0"/>
              <a:t> </a:t>
            </a:r>
            <a:r>
              <a:rPr spc="-10" dirty="0"/>
              <a:t>ovens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1754123"/>
            <a:ext cx="5216652" cy="345795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8371" y="1019301"/>
            <a:ext cx="18554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models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with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436" y="185419"/>
            <a:ext cx="4156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</a:t>
            </a:r>
            <a:r>
              <a:rPr dirty="0"/>
              <a:t> </a:t>
            </a:r>
            <a:r>
              <a:rPr spc="-10" dirty="0"/>
              <a:t>line</a:t>
            </a:r>
            <a:r>
              <a:rPr dirty="0"/>
              <a:t> </a:t>
            </a:r>
            <a:r>
              <a:rPr spc="-5" dirty="0"/>
              <a:t>electric</a:t>
            </a:r>
            <a:r>
              <a:rPr spc="10" dirty="0"/>
              <a:t> </a:t>
            </a:r>
            <a:r>
              <a:rPr spc="-10" dirty="0"/>
              <a:t>ovens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185672" y="1371600"/>
            <a:ext cx="4090670" cy="5297805"/>
            <a:chOff x="1185672" y="1371600"/>
            <a:chExt cx="4090670" cy="529780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1371600"/>
              <a:ext cx="4082796" cy="26746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672" y="4002023"/>
              <a:ext cx="4090416" cy="26670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091298" y="1970658"/>
            <a:ext cx="261683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Double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cooking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Black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4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control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91298" y="4300169"/>
            <a:ext cx="2616835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25" dirty="0">
                <a:latin typeface="Calibri"/>
                <a:cs typeface="Calibri"/>
              </a:rPr>
              <a:t>Triple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cooking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Black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4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control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8371" y="1019301"/>
            <a:ext cx="34975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model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with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induction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cooking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top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3436" y="185419"/>
            <a:ext cx="4156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</a:t>
            </a:r>
            <a:r>
              <a:rPr dirty="0"/>
              <a:t> </a:t>
            </a:r>
            <a:r>
              <a:rPr spc="-10" dirty="0"/>
              <a:t>line</a:t>
            </a:r>
            <a:r>
              <a:rPr dirty="0"/>
              <a:t> </a:t>
            </a:r>
            <a:r>
              <a:rPr spc="-5" dirty="0"/>
              <a:t>electric</a:t>
            </a:r>
            <a:r>
              <a:rPr spc="10" dirty="0"/>
              <a:t> </a:t>
            </a:r>
            <a:r>
              <a:rPr spc="-10" dirty="0"/>
              <a:t>ovens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091298" y="1970658"/>
            <a:ext cx="261747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Induction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cooking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top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Double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ceramic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Black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38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4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control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" y="1725167"/>
            <a:ext cx="6096000" cy="424586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20" y="188976"/>
              <a:ext cx="5565775" cy="565785"/>
            </a:xfrm>
            <a:custGeom>
              <a:avLst/>
              <a:gdLst/>
              <a:ahLst/>
              <a:cxnLst/>
              <a:rect l="l" t="t" r="r" b="b"/>
              <a:pathLst>
                <a:path w="5565775" h="565785">
                  <a:moveTo>
                    <a:pt x="5565647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5282945" y="565403"/>
                  </a:lnTo>
                  <a:lnTo>
                    <a:pt x="5328789" y="561702"/>
                  </a:lnTo>
                  <a:lnTo>
                    <a:pt x="5372282" y="550986"/>
                  </a:lnTo>
                  <a:lnTo>
                    <a:pt x="5412842" y="533840"/>
                  </a:lnTo>
                  <a:lnTo>
                    <a:pt x="5449884" y="510844"/>
                  </a:lnTo>
                  <a:lnTo>
                    <a:pt x="5482828" y="482584"/>
                  </a:lnTo>
                  <a:lnTo>
                    <a:pt x="5511088" y="449640"/>
                  </a:lnTo>
                  <a:lnTo>
                    <a:pt x="5534084" y="412598"/>
                  </a:lnTo>
                  <a:lnTo>
                    <a:pt x="5551230" y="372038"/>
                  </a:lnTo>
                  <a:lnTo>
                    <a:pt x="5561946" y="328545"/>
                  </a:lnTo>
                  <a:lnTo>
                    <a:pt x="5565647" y="282701"/>
                  </a:lnTo>
                  <a:lnTo>
                    <a:pt x="5565647" y="0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3793" y="1002538"/>
            <a:ext cx="332930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Portable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models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withouth</a:t>
            </a:r>
            <a:r>
              <a:rPr sz="2000" spc="409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1876" y="2068449"/>
            <a:ext cx="261810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Black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15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control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8371" y="236296"/>
            <a:ext cx="415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</a:t>
            </a:r>
            <a:r>
              <a:rPr spc="-10" dirty="0"/>
              <a:t> line</a:t>
            </a:r>
            <a:r>
              <a:rPr spc="10" dirty="0"/>
              <a:t> </a:t>
            </a:r>
            <a:r>
              <a:rPr spc="-5" dirty="0"/>
              <a:t>electric</a:t>
            </a:r>
            <a:r>
              <a:rPr spc="15" dirty="0"/>
              <a:t> </a:t>
            </a:r>
            <a:r>
              <a:rPr spc="-10" dirty="0"/>
              <a:t>ovens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796795" y="1476755"/>
            <a:ext cx="3488690" cy="4848225"/>
            <a:chOff x="1796795" y="1476755"/>
            <a:chExt cx="3488690" cy="48482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6795" y="1476755"/>
              <a:ext cx="3264407" cy="2478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5" y="3954779"/>
              <a:ext cx="3488435" cy="236982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985761" y="4471873"/>
            <a:ext cx="26162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Dark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grey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design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15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liters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inner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volume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3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control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knobs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320032" y="2182190"/>
            <a:ext cx="2655570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Version: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V5.3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JL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Output</a:t>
            </a:r>
            <a:r>
              <a:rPr sz="1400" spc="-5" dirty="0">
                <a:latin typeface="MS Gothic"/>
                <a:cs typeface="MS Gothic"/>
              </a:rPr>
              <a:t>：</a:t>
            </a:r>
            <a:r>
              <a:rPr sz="1400" spc="-5" dirty="0">
                <a:latin typeface="Calibri"/>
                <a:cs typeface="Calibri"/>
              </a:rPr>
              <a:t>20W (15W</a:t>
            </a:r>
            <a:r>
              <a:rPr sz="1400" dirty="0">
                <a:latin typeface="Calibri"/>
                <a:cs typeface="Calibri"/>
              </a:rPr>
              <a:t> +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5W)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ts val="167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Aux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</a:t>
            </a:r>
            <a:r>
              <a:rPr sz="1400" spc="-5" dirty="0">
                <a:latin typeface="MS Gothic"/>
                <a:cs typeface="MS Gothic"/>
              </a:rPr>
              <a:t>：</a:t>
            </a:r>
            <a:r>
              <a:rPr sz="1400" spc="-5" dirty="0">
                <a:latin typeface="Calibri"/>
                <a:cs typeface="Calibri"/>
              </a:rPr>
              <a:t>3.5mm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ts val="167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Built-in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Battery: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7.4V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1800 mAh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15" dirty="0">
                <a:latin typeface="Calibri"/>
                <a:cs typeface="Calibri"/>
              </a:rPr>
              <a:t>Water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Resistance: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IPX7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10" dirty="0">
                <a:latin typeface="Calibri"/>
                <a:cs typeface="Calibri"/>
              </a:rPr>
              <a:t>Size: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D:74*H:194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mm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Support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dirty="0">
                <a:latin typeface="Calibri"/>
                <a:cs typeface="Calibri"/>
              </a:rPr>
              <a:t> Aux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Support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Music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playing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spc="-5" dirty="0">
                <a:latin typeface="Calibri"/>
                <a:cs typeface="Calibri"/>
              </a:rPr>
              <a:t>Support</a:t>
            </a:r>
            <a:r>
              <a:rPr sz="1400" spc="2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TWS</a:t>
            </a:r>
            <a:endParaRPr sz="14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battery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capacity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display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288" y="1575816"/>
            <a:ext cx="3553967" cy="45963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998"/>
            <a:chOff x="0" y="0"/>
            <a:chExt cx="12192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3793" y="1002538"/>
            <a:ext cx="404177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hu-HU" sz="2000" spc="-10" dirty="0">
                <a:latin typeface="Calibri"/>
                <a:cs typeface="Calibri"/>
              </a:rPr>
              <a:t>Szállítható </a:t>
            </a:r>
            <a:r>
              <a:rPr sz="2000" dirty="0">
                <a:latin typeface="Calibri"/>
                <a:cs typeface="Calibri"/>
              </a:rPr>
              <a:t>Air-fry</a:t>
            </a:r>
            <a:r>
              <a:rPr lang="hu-HU" sz="2000" dirty="0" err="1">
                <a:latin typeface="Calibri"/>
                <a:cs typeface="Calibri"/>
              </a:rPr>
              <a:t>er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39839" y="1790776"/>
            <a:ext cx="2616200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10" dirty="0">
                <a:latin typeface="Calibri"/>
                <a:cs typeface="Calibri"/>
              </a:rPr>
              <a:t>Rozsdamentes 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21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Air-fryer</a:t>
            </a:r>
            <a:endParaRPr lang="hu-HU" sz="2000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5" dirty="0">
                <a:latin typeface="Calibri"/>
                <a:cs typeface="Calibri"/>
              </a:rPr>
              <a:t>Manuális beállítás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23060" y="1591055"/>
            <a:ext cx="2745105" cy="4776470"/>
            <a:chOff x="1623060" y="1591055"/>
            <a:chExt cx="2745105" cy="47764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272" y="1591055"/>
              <a:ext cx="2572512" cy="21747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3060" y="4024883"/>
              <a:ext cx="2744724" cy="234238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839839" y="3906773"/>
            <a:ext cx="261620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10" dirty="0">
                <a:latin typeface="Calibri"/>
                <a:cs typeface="Calibri"/>
              </a:rPr>
              <a:t>rozsdamentes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21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hu-HU" sz="2000" spc="-15" dirty="0">
                <a:latin typeface="Calibri"/>
                <a:cs typeface="Calibri"/>
              </a:rPr>
              <a:t>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Air-fryer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40" dirty="0">
                <a:latin typeface="Calibri"/>
                <a:cs typeface="Calibri"/>
              </a:rPr>
              <a:t>érintőpanel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Digit</a:t>
            </a:r>
            <a:r>
              <a:rPr lang="hu-HU" sz="2000" spc="-10" dirty="0" err="1">
                <a:latin typeface="Calibri"/>
                <a:cs typeface="Calibri"/>
              </a:rPr>
              <a:t>ális</a:t>
            </a:r>
            <a:r>
              <a:rPr lang="hu-HU" sz="2000" spc="-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7998"/>
            <a:chOff x="0" y="0"/>
            <a:chExt cx="12192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2868" y="38100"/>
              <a:ext cx="2121407" cy="10591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0" y="138684"/>
              <a:ext cx="5728970" cy="699770"/>
            </a:xfrm>
            <a:custGeom>
              <a:avLst/>
              <a:gdLst/>
              <a:ahLst/>
              <a:cxnLst/>
              <a:rect l="l" t="t" r="r" b="b"/>
              <a:pathLst>
                <a:path w="5728970" h="699769">
                  <a:moveTo>
                    <a:pt x="5728716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5378958" y="699516"/>
                  </a:lnTo>
                  <a:lnTo>
                    <a:pt x="5426418" y="696323"/>
                  </a:lnTo>
                  <a:lnTo>
                    <a:pt x="5471937" y="687022"/>
                  </a:lnTo>
                  <a:lnTo>
                    <a:pt x="5515100" y="672030"/>
                  </a:lnTo>
                  <a:lnTo>
                    <a:pt x="5555488" y="651764"/>
                  </a:lnTo>
                  <a:lnTo>
                    <a:pt x="5592685" y="626639"/>
                  </a:lnTo>
                  <a:lnTo>
                    <a:pt x="5626274" y="597074"/>
                  </a:lnTo>
                  <a:lnTo>
                    <a:pt x="5655839" y="563485"/>
                  </a:lnTo>
                  <a:lnTo>
                    <a:pt x="5680964" y="526288"/>
                  </a:lnTo>
                  <a:lnTo>
                    <a:pt x="5701230" y="485900"/>
                  </a:lnTo>
                  <a:lnTo>
                    <a:pt x="5716222" y="442737"/>
                  </a:lnTo>
                  <a:lnTo>
                    <a:pt x="5725523" y="397218"/>
                  </a:lnTo>
                  <a:lnTo>
                    <a:pt x="5728716" y="349758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BEBEBE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 lang="hu-HU" dirty="0"/>
            </a:p>
            <a:p>
              <a:r>
                <a:rPr lang="hu-HU" dirty="0"/>
                <a:t>                                               </a:t>
              </a:r>
              <a:r>
                <a:rPr lang="hu-HU" b="1" dirty="0"/>
                <a:t>TERVEZET</a:t>
              </a:r>
              <a:endParaRPr b="1" dirty="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74419" y="272795"/>
            <a:ext cx="11117580" cy="6585584"/>
            <a:chOff x="1074419" y="272795"/>
            <a:chExt cx="11117580" cy="6585584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6284" y="2589275"/>
              <a:ext cx="861060" cy="41269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499" y="3352798"/>
              <a:ext cx="717803" cy="34823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7380" y="3867910"/>
              <a:ext cx="707136" cy="29900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9" y="3883150"/>
              <a:ext cx="655319" cy="29748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8887" y="2086356"/>
              <a:ext cx="987551" cy="46436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64352" y="1754123"/>
              <a:ext cx="693420" cy="34320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89775" y="1539240"/>
              <a:ext cx="792479" cy="33360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37119" y="1533143"/>
              <a:ext cx="708659" cy="32964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27136" y="1781556"/>
              <a:ext cx="687324" cy="29397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27819" y="2106168"/>
              <a:ext cx="612648" cy="26929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53827" y="2852928"/>
              <a:ext cx="455675" cy="19461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61548" y="2918460"/>
              <a:ext cx="416051" cy="19903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28119" y="3055619"/>
              <a:ext cx="477012" cy="19674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062715" y="1173479"/>
              <a:ext cx="1129283" cy="16962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32848" y="949451"/>
              <a:ext cx="1263396" cy="16078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31735" y="272795"/>
              <a:ext cx="2414016" cy="8991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66787" y="4860034"/>
              <a:ext cx="3628644" cy="190042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74447" y="800811"/>
            <a:ext cx="665162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5" dirty="0">
                <a:latin typeface="Calibri"/>
                <a:cs typeface="Calibri"/>
              </a:rPr>
              <a:t>400W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lang="hu-HU" sz="2000" spc="-80" dirty="0">
                <a:latin typeface="Calibri"/>
                <a:cs typeface="Calibri"/>
              </a:rPr>
              <a:t>- </a:t>
            </a:r>
            <a:r>
              <a:rPr sz="2000" spc="5" dirty="0">
                <a:latin typeface="Calibri"/>
                <a:cs typeface="Calibri"/>
              </a:rPr>
              <a:t>800W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spc="-25" dirty="0">
                <a:latin typeface="Calibri"/>
                <a:cs typeface="Calibri"/>
              </a:rPr>
              <a:t>ROZSDAMENETES / FEKETE / FEHÉR</a:t>
            </a:r>
            <a:endParaRPr sz="2000" dirty="0">
              <a:latin typeface="Calibri"/>
              <a:cs typeface="Calibri"/>
            </a:endParaRPr>
          </a:p>
          <a:p>
            <a:pPr marL="354965" marR="7543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hu-HU" sz="2000" dirty="0">
                <a:latin typeface="Calibri"/>
                <a:cs typeface="Calibri"/>
              </a:rPr>
              <a:t>EGYFAJTA ZÁRRENDSZER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4978" y="465262"/>
            <a:ext cx="1592199" cy="4487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6347" y="1427988"/>
            <a:ext cx="4027932" cy="30114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331" y="1427988"/>
            <a:ext cx="2791968" cy="44820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29811" y="3055618"/>
            <a:ext cx="3710940" cy="37002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30154" y="1890923"/>
            <a:ext cx="2536927" cy="69415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4978" y="465262"/>
            <a:ext cx="1592199" cy="44870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022847"/>
            <a:ext cx="5565775" cy="733425"/>
          </a:xfrm>
          <a:custGeom>
            <a:avLst/>
            <a:gdLst/>
            <a:ahLst/>
            <a:cxnLst/>
            <a:rect l="l" t="t" r="r" b="b"/>
            <a:pathLst>
              <a:path w="5565775" h="733425">
                <a:moveTo>
                  <a:pt x="5565648" y="0"/>
                </a:moveTo>
                <a:lnTo>
                  <a:pt x="0" y="0"/>
                </a:lnTo>
                <a:lnTo>
                  <a:pt x="0" y="733043"/>
                </a:lnTo>
                <a:lnTo>
                  <a:pt x="5565648" y="733043"/>
                </a:lnTo>
                <a:lnTo>
                  <a:pt x="5565648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1990" y="1890923"/>
            <a:ext cx="2536927" cy="69415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37972" y="1213103"/>
            <a:ext cx="11654155" cy="5542915"/>
            <a:chOff x="537972" y="1213103"/>
            <a:chExt cx="11654155" cy="55429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4875" y="3703318"/>
              <a:ext cx="6707124" cy="30525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972" y="1400555"/>
              <a:ext cx="3678936" cy="44378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6160" y="1213103"/>
              <a:ext cx="3680459" cy="3540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1540" y="3403091"/>
              <a:ext cx="3319272" cy="3311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7447" y="3429000"/>
              <a:ext cx="3217163" cy="3209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2267" y="2130551"/>
              <a:ext cx="2894076" cy="4584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8176" y="2156460"/>
              <a:ext cx="2791968" cy="44820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215" y="3566158"/>
              <a:ext cx="4276344" cy="31958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15517"/>
              <a:ext cx="5452249" cy="1284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0540" y="2976372"/>
              <a:ext cx="3829812" cy="3771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6447" y="3002279"/>
              <a:ext cx="3727704" cy="36697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19" y="2298192"/>
              <a:ext cx="3389376" cy="4306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827" y="2324100"/>
              <a:ext cx="3287267" cy="42047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49995" y="2298190"/>
              <a:ext cx="3829811" cy="4450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75904" y="2324100"/>
              <a:ext cx="3727704" cy="43479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29184"/>
              <a:ext cx="4488180" cy="1383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43811"/>
            <a:ext cx="12123420" cy="4837430"/>
          </a:xfrm>
          <a:custGeom>
            <a:avLst/>
            <a:gdLst/>
            <a:ahLst/>
            <a:cxnLst/>
            <a:rect l="l" t="t" r="r" b="b"/>
            <a:pathLst>
              <a:path w="12123420" h="4837430">
                <a:moveTo>
                  <a:pt x="9704832" y="0"/>
                </a:moveTo>
                <a:lnTo>
                  <a:pt x="0" y="0"/>
                </a:lnTo>
                <a:lnTo>
                  <a:pt x="0" y="4837176"/>
                </a:lnTo>
                <a:lnTo>
                  <a:pt x="12123420" y="4837176"/>
                </a:lnTo>
                <a:lnTo>
                  <a:pt x="12123420" y="2418588"/>
                </a:lnTo>
                <a:lnTo>
                  <a:pt x="12122949" y="2370418"/>
                </a:lnTo>
                <a:lnTo>
                  <a:pt x="12121545" y="2322477"/>
                </a:lnTo>
                <a:lnTo>
                  <a:pt x="12119215" y="2274774"/>
                </a:lnTo>
                <a:lnTo>
                  <a:pt x="12115968" y="2227317"/>
                </a:lnTo>
                <a:lnTo>
                  <a:pt x="12111813" y="2180116"/>
                </a:lnTo>
                <a:lnTo>
                  <a:pt x="12106758" y="2133179"/>
                </a:lnTo>
                <a:lnTo>
                  <a:pt x="12100812" y="2086514"/>
                </a:lnTo>
                <a:lnTo>
                  <a:pt x="12093984" y="2040130"/>
                </a:lnTo>
                <a:lnTo>
                  <a:pt x="12086283" y="1994036"/>
                </a:lnTo>
                <a:lnTo>
                  <a:pt x="12077717" y="1948241"/>
                </a:lnTo>
                <a:lnTo>
                  <a:pt x="12068295" y="1902754"/>
                </a:lnTo>
                <a:lnTo>
                  <a:pt x="12058026" y="1857583"/>
                </a:lnTo>
                <a:lnTo>
                  <a:pt x="12046918" y="1812736"/>
                </a:lnTo>
                <a:lnTo>
                  <a:pt x="12034981" y="1768223"/>
                </a:lnTo>
                <a:lnTo>
                  <a:pt x="12022222" y="1724052"/>
                </a:lnTo>
                <a:lnTo>
                  <a:pt x="12008651" y="1680232"/>
                </a:lnTo>
                <a:lnTo>
                  <a:pt x="11994276" y="1636772"/>
                </a:lnTo>
                <a:lnTo>
                  <a:pt x="11979106" y="1593680"/>
                </a:lnTo>
                <a:lnTo>
                  <a:pt x="11963150" y="1550966"/>
                </a:lnTo>
                <a:lnTo>
                  <a:pt x="11946416" y="1508637"/>
                </a:lnTo>
                <a:lnTo>
                  <a:pt x="11928913" y="1466702"/>
                </a:lnTo>
                <a:lnTo>
                  <a:pt x="11910650" y="1425171"/>
                </a:lnTo>
                <a:lnTo>
                  <a:pt x="11891635" y="1384052"/>
                </a:lnTo>
                <a:lnTo>
                  <a:pt x="11871878" y="1343353"/>
                </a:lnTo>
                <a:lnTo>
                  <a:pt x="11851386" y="1303083"/>
                </a:lnTo>
                <a:lnTo>
                  <a:pt x="11830169" y="1263252"/>
                </a:lnTo>
                <a:lnTo>
                  <a:pt x="11808236" y="1223867"/>
                </a:lnTo>
                <a:lnTo>
                  <a:pt x="11785594" y="1184938"/>
                </a:lnTo>
                <a:lnTo>
                  <a:pt x="11762253" y="1146473"/>
                </a:lnTo>
                <a:lnTo>
                  <a:pt x="11738222" y="1108481"/>
                </a:lnTo>
                <a:lnTo>
                  <a:pt x="11713509" y="1070970"/>
                </a:lnTo>
                <a:lnTo>
                  <a:pt x="11688123" y="1033950"/>
                </a:lnTo>
                <a:lnTo>
                  <a:pt x="11662072" y="997429"/>
                </a:lnTo>
                <a:lnTo>
                  <a:pt x="11635366" y="961415"/>
                </a:lnTo>
                <a:lnTo>
                  <a:pt x="11608012" y="925918"/>
                </a:lnTo>
                <a:lnTo>
                  <a:pt x="11580020" y="890945"/>
                </a:lnTo>
                <a:lnTo>
                  <a:pt x="11551399" y="856507"/>
                </a:lnTo>
                <a:lnTo>
                  <a:pt x="11522157" y="822611"/>
                </a:lnTo>
                <a:lnTo>
                  <a:pt x="11492302" y="789267"/>
                </a:lnTo>
                <a:lnTo>
                  <a:pt x="11461845" y="756482"/>
                </a:lnTo>
                <a:lnTo>
                  <a:pt x="11430792" y="724266"/>
                </a:lnTo>
                <a:lnTo>
                  <a:pt x="11399153" y="692627"/>
                </a:lnTo>
                <a:lnTo>
                  <a:pt x="11366937" y="661574"/>
                </a:lnTo>
                <a:lnTo>
                  <a:pt x="11334152" y="631117"/>
                </a:lnTo>
                <a:lnTo>
                  <a:pt x="11300808" y="601262"/>
                </a:lnTo>
                <a:lnTo>
                  <a:pt x="11266912" y="572020"/>
                </a:lnTo>
                <a:lnTo>
                  <a:pt x="11232474" y="543399"/>
                </a:lnTo>
                <a:lnTo>
                  <a:pt x="11197501" y="515407"/>
                </a:lnTo>
                <a:lnTo>
                  <a:pt x="11162004" y="488053"/>
                </a:lnTo>
                <a:lnTo>
                  <a:pt x="11125990" y="461347"/>
                </a:lnTo>
                <a:lnTo>
                  <a:pt x="11089469" y="435296"/>
                </a:lnTo>
                <a:lnTo>
                  <a:pt x="11052449" y="409910"/>
                </a:lnTo>
                <a:lnTo>
                  <a:pt x="11014938" y="385197"/>
                </a:lnTo>
                <a:lnTo>
                  <a:pt x="10976946" y="361166"/>
                </a:lnTo>
                <a:lnTo>
                  <a:pt x="10938481" y="337825"/>
                </a:lnTo>
                <a:lnTo>
                  <a:pt x="10899552" y="315183"/>
                </a:lnTo>
                <a:lnTo>
                  <a:pt x="10860167" y="293250"/>
                </a:lnTo>
                <a:lnTo>
                  <a:pt x="10820336" y="272033"/>
                </a:lnTo>
                <a:lnTo>
                  <a:pt x="10780066" y="251541"/>
                </a:lnTo>
                <a:lnTo>
                  <a:pt x="10739367" y="231784"/>
                </a:lnTo>
                <a:lnTo>
                  <a:pt x="10698248" y="212769"/>
                </a:lnTo>
                <a:lnTo>
                  <a:pt x="10656717" y="194506"/>
                </a:lnTo>
                <a:lnTo>
                  <a:pt x="10614782" y="177003"/>
                </a:lnTo>
                <a:lnTo>
                  <a:pt x="10572453" y="160269"/>
                </a:lnTo>
                <a:lnTo>
                  <a:pt x="10529739" y="144313"/>
                </a:lnTo>
                <a:lnTo>
                  <a:pt x="10486647" y="129143"/>
                </a:lnTo>
                <a:lnTo>
                  <a:pt x="10443187" y="114768"/>
                </a:lnTo>
                <a:lnTo>
                  <a:pt x="10399367" y="101197"/>
                </a:lnTo>
                <a:lnTo>
                  <a:pt x="10355196" y="88438"/>
                </a:lnTo>
                <a:lnTo>
                  <a:pt x="10310683" y="76501"/>
                </a:lnTo>
                <a:lnTo>
                  <a:pt x="10265836" y="65393"/>
                </a:lnTo>
                <a:lnTo>
                  <a:pt x="10220665" y="55124"/>
                </a:lnTo>
                <a:lnTo>
                  <a:pt x="10175178" y="45702"/>
                </a:lnTo>
                <a:lnTo>
                  <a:pt x="10129383" y="37136"/>
                </a:lnTo>
                <a:lnTo>
                  <a:pt x="10083289" y="29435"/>
                </a:lnTo>
                <a:lnTo>
                  <a:pt x="10036905" y="22607"/>
                </a:lnTo>
                <a:lnTo>
                  <a:pt x="9990240" y="16661"/>
                </a:lnTo>
                <a:lnTo>
                  <a:pt x="9943303" y="11606"/>
                </a:lnTo>
                <a:lnTo>
                  <a:pt x="9896102" y="7451"/>
                </a:lnTo>
                <a:lnTo>
                  <a:pt x="9848645" y="4204"/>
                </a:lnTo>
                <a:lnTo>
                  <a:pt x="9800942" y="1874"/>
                </a:lnTo>
                <a:lnTo>
                  <a:pt x="9753001" y="470"/>
                </a:lnTo>
                <a:lnTo>
                  <a:pt x="970483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55091"/>
            <a:ext cx="5565775" cy="861060"/>
          </a:xfrm>
          <a:custGeom>
            <a:avLst/>
            <a:gdLst/>
            <a:ahLst/>
            <a:cxnLst/>
            <a:rect l="l" t="t" r="r" b="b"/>
            <a:pathLst>
              <a:path w="5565775" h="861060">
                <a:moveTo>
                  <a:pt x="5135118" y="0"/>
                </a:moveTo>
                <a:lnTo>
                  <a:pt x="0" y="0"/>
                </a:lnTo>
                <a:lnTo>
                  <a:pt x="0" y="861059"/>
                </a:lnTo>
                <a:lnTo>
                  <a:pt x="5565648" y="861059"/>
                </a:lnTo>
                <a:lnTo>
                  <a:pt x="5565648" y="430529"/>
                </a:lnTo>
                <a:lnTo>
                  <a:pt x="5563121" y="383624"/>
                </a:lnTo>
                <a:lnTo>
                  <a:pt x="5555716" y="338180"/>
                </a:lnTo>
                <a:lnTo>
                  <a:pt x="5543696" y="294461"/>
                </a:lnTo>
                <a:lnTo>
                  <a:pt x="5527323" y="252729"/>
                </a:lnTo>
                <a:lnTo>
                  <a:pt x="5506861" y="213247"/>
                </a:lnTo>
                <a:lnTo>
                  <a:pt x="5482571" y="176278"/>
                </a:lnTo>
                <a:lnTo>
                  <a:pt x="5454718" y="142084"/>
                </a:lnTo>
                <a:lnTo>
                  <a:pt x="5423563" y="110929"/>
                </a:lnTo>
                <a:lnTo>
                  <a:pt x="5389369" y="83076"/>
                </a:lnTo>
                <a:lnTo>
                  <a:pt x="5352400" y="58786"/>
                </a:lnTo>
                <a:lnTo>
                  <a:pt x="5312918" y="38324"/>
                </a:lnTo>
                <a:lnTo>
                  <a:pt x="5271186" y="21951"/>
                </a:lnTo>
                <a:lnTo>
                  <a:pt x="5227467" y="9931"/>
                </a:lnTo>
                <a:lnTo>
                  <a:pt x="5182023" y="2526"/>
                </a:lnTo>
                <a:lnTo>
                  <a:pt x="513511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r>
              <a:rPr lang="hu-HU" sz="2800" b="1" dirty="0">
                <a:solidFill>
                  <a:srgbClr val="E41562"/>
                </a:solidFill>
              </a:rPr>
              <a:t>    HERITAGE SERIES</a:t>
            </a:r>
            <a:endParaRPr sz="2800" b="1" dirty="0">
              <a:solidFill>
                <a:srgbClr val="E41562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4978" y="465262"/>
            <a:ext cx="1592199" cy="4487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8347" y="2705100"/>
            <a:ext cx="3633215" cy="35783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436" y="2503932"/>
            <a:ext cx="2840735" cy="36332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8411" y="2093976"/>
            <a:ext cx="3467099" cy="404317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9223" y="2866644"/>
              <a:ext cx="3735324" cy="3678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5131" y="2892551"/>
              <a:ext cx="3633215" cy="3576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312" y="2665476"/>
              <a:ext cx="2942844" cy="37353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219" y="2691383"/>
              <a:ext cx="2840736" cy="36332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4528" y="2253995"/>
              <a:ext cx="3570732" cy="41468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0435" y="2279904"/>
              <a:ext cx="3468623" cy="40446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29184"/>
              <a:ext cx="4488180" cy="1383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6352031" cy="15346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9967" y="5323330"/>
            <a:ext cx="6352032" cy="1534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75260"/>
            <a:ext cx="12192000" cy="6304915"/>
            <a:chOff x="0" y="175260"/>
            <a:chExt cx="12192000" cy="63049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4164" y="2074164"/>
              <a:ext cx="6307836" cy="15346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040" y="472439"/>
              <a:ext cx="6096000" cy="27767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" y="1926336"/>
              <a:ext cx="5722620" cy="26060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7984" y="3703319"/>
              <a:ext cx="6096000" cy="27767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75260"/>
              <a:ext cx="5565775" cy="835660"/>
            </a:xfrm>
            <a:custGeom>
              <a:avLst/>
              <a:gdLst/>
              <a:ahLst/>
              <a:cxnLst/>
              <a:rect l="l" t="t" r="r" b="b"/>
              <a:pathLst>
                <a:path w="5565775" h="835660">
                  <a:moveTo>
                    <a:pt x="5148072" y="0"/>
                  </a:moveTo>
                  <a:lnTo>
                    <a:pt x="0" y="0"/>
                  </a:lnTo>
                  <a:lnTo>
                    <a:pt x="0" y="835152"/>
                  </a:lnTo>
                  <a:lnTo>
                    <a:pt x="5565648" y="835152"/>
                  </a:lnTo>
                  <a:lnTo>
                    <a:pt x="5565648" y="417576"/>
                  </a:lnTo>
                  <a:lnTo>
                    <a:pt x="5562838" y="368875"/>
                  </a:lnTo>
                  <a:lnTo>
                    <a:pt x="5554620" y="321826"/>
                  </a:lnTo>
                  <a:lnTo>
                    <a:pt x="5541305" y="276740"/>
                  </a:lnTo>
                  <a:lnTo>
                    <a:pt x="5523207" y="233931"/>
                  </a:lnTo>
                  <a:lnTo>
                    <a:pt x="5500639" y="193713"/>
                  </a:lnTo>
                  <a:lnTo>
                    <a:pt x="5473914" y="156398"/>
                  </a:lnTo>
                  <a:lnTo>
                    <a:pt x="5443347" y="122301"/>
                  </a:lnTo>
                  <a:lnTo>
                    <a:pt x="5409249" y="91733"/>
                  </a:lnTo>
                  <a:lnTo>
                    <a:pt x="5371934" y="65008"/>
                  </a:lnTo>
                  <a:lnTo>
                    <a:pt x="5331716" y="42440"/>
                  </a:lnTo>
                  <a:lnTo>
                    <a:pt x="5288907" y="24342"/>
                  </a:lnTo>
                  <a:lnTo>
                    <a:pt x="5243821" y="11027"/>
                  </a:lnTo>
                  <a:lnTo>
                    <a:pt x="5196772" y="2809"/>
                  </a:lnTo>
                  <a:lnTo>
                    <a:pt x="514807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Cím 11">
            <a:extLst>
              <a:ext uri="{FF2B5EF4-FFF2-40B4-BE49-F238E27FC236}">
                <a16:creationId xmlns:a16="http://schemas.microsoft.com/office/drawing/2014/main" id="{DB7681A9-07F2-EF22-9BFF-4F3461778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5" y="229945"/>
            <a:ext cx="5233925" cy="430887"/>
          </a:xfrm>
        </p:spPr>
        <p:txBody>
          <a:bodyPr/>
          <a:lstStyle/>
          <a:p>
            <a:r>
              <a:rPr lang="hu-HU" dirty="0"/>
              <a:t>Konyhai szett több színben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7535" y="193604"/>
            <a:ext cx="3945890" cy="914400"/>
          </a:xfrm>
          <a:custGeom>
            <a:avLst/>
            <a:gdLst/>
            <a:ahLst/>
            <a:cxnLst/>
            <a:rect l="l" t="t" r="r" b="b"/>
            <a:pathLst>
              <a:path w="3945890" h="914400">
                <a:moveTo>
                  <a:pt x="3945636" y="0"/>
                </a:moveTo>
                <a:lnTo>
                  <a:pt x="0" y="0"/>
                </a:lnTo>
                <a:lnTo>
                  <a:pt x="0" y="914400"/>
                </a:lnTo>
                <a:lnTo>
                  <a:pt x="3488436" y="914400"/>
                </a:lnTo>
                <a:lnTo>
                  <a:pt x="3535177" y="912039"/>
                </a:lnTo>
                <a:lnTo>
                  <a:pt x="3580569" y="905110"/>
                </a:lnTo>
                <a:lnTo>
                  <a:pt x="3624382" y="893842"/>
                </a:lnTo>
                <a:lnTo>
                  <a:pt x="3666386" y="878466"/>
                </a:lnTo>
                <a:lnTo>
                  <a:pt x="3706352" y="859212"/>
                </a:lnTo>
                <a:lnTo>
                  <a:pt x="3744048" y="836309"/>
                </a:lnTo>
                <a:lnTo>
                  <a:pt x="3779245" y="809988"/>
                </a:lnTo>
                <a:lnTo>
                  <a:pt x="3811714" y="780478"/>
                </a:lnTo>
                <a:lnTo>
                  <a:pt x="3841224" y="748009"/>
                </a:lnTo>
                <a:lnTo>
                  <a:pt x="3867545" y="712812"/>
                </a:lnTo>
                <a:lnTo>
                  <a:pt x="3890448" y="675116"/>
                </a:lnTo>
                <a:lnTo>
                  <a:pt x="3909702" y="635150"/>
                </a:lnTo>
                <a:lnTo>
                  <a:pt x="3925078" y="593146"/>
                </a:lnTo>
                <a:lnTo>
                  <a:pt x="3936346" y="549333"/>
                </a:lnTo>
                <a:lnTo>
                  <a:pt x="3943275" y="503941"/>
                </a:lnTo>
                <a:lnTo>
                  <a:pt x="3945636" y="457200"/>
                </a:lnTo>
                <a:lnTo>
                  <a:pt x="3945636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r>
              <a:rPr lang="hu-HU" dirty="0"/>
              <a:t> 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28371" y="277829"/>
            <a:ext cx="3074035" cy="77393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hu-HU" sz="2300" b="1" dirty="0">
                <a:solidFill>
                  <a:srgbClr val="585858"/>
                </a:solidFill>
                <a:latin typeface="Tahoma"/>
                <a:cs typeface="Tahoma"/>
              </a:rPr>
              <a:t>Új csomagolás – TERVEZÉS ALATT</a:t>
            </a:r>
            <a:endParaRPr sz="230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96565"/>
            <a:ext cx="12191999" cy="5361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802" y="930656"/>
            <a:ext cx="37604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Calibri"/>
                <a:cs typeface="Calibri"/>
              </a:rPr>
              <a:t>Refresh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Bluetooth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speakers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range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3472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Bluetooth</a:t>
            </a:r>
            <a:r>
              <a:rPr spc="-65" dirty="0"/>
              <a:t> </a:t>
            </a:r>
            <a:r>
              <a:rPr spc="-5" dirty="0"/>
              <a:t>speakers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86478" y="2185238"/>
            <a:ext cx="4658360" cy="1731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167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Bluetooth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5.0,Support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music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playing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(AVRCP</a:t>
            </a:r>
            <a:r>
              <a:rPr sz="1400" spc="10" dirty="0">
                <a:latin typeface="MS Gothic"/>
                <a:cs typeface="MS Gothic"/>
              </a:rPr>
              <a:t>、</a:t>
            </a:r>
            <a:r>
              <a:rPr sz="1400" spc="-5" dirty="0">
                <a:latin typeface="Calibri"/>
                <a:cs typeface="Calibri"/>
              </a:rPr>
              <a:t>HFP</a:t>
            </a:r>
            <a:r>
              <a:rPr sz="1400" spc="10" dirty="0">
                <a:latin typeface="MS Gothic"/>
                <a:cs typeface="MS Gothic"/>
              </a:rPr>
              <a:t>、</a:t>
            </a:r>
            <a:r>
              <a:rPr sz="1400" dirty="0">
                <a:latin typeface="Calibri"/>
                <a:cs typeface="Calibri"/>
              </a:rPr>
              <a:t>A2DP)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ts val="167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Mobile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Hands-free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communication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0" dirty="0">
                <a:latin typeface="Calibri"/>
                <a:cs typeface="Calibri"/>
              </a:rPr>
              <a:t>AUX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IN&amp;USB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5" dirty="0">
                <a:latin typeface="Calibri"/>
                <a:cs typeface="Calibri"/>
              </a:rPr>
              <a:t> playing&amp;charging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Building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Microphone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15" dirty="0">
                <a:latin typeface="Calibri"/>
                <a:cs typeface="Calibri"/>
              </a:rPr>
              <a:t>Water </a:t>
            </a:r>
            <a:r>
              <a:rPr sz="1400" spc="-20" dirty="0">
                <a:latin typeface="Calibri"/>
                <a:cs typeface="Calibri"/>
              </a:rPr>
              <a:t>proof,IPX6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Support</a:t>
            </a:r>
            <a:r>
              <a:rPr sz="1400" spc="-15" dirty="0">
                <a:latin typeface="Calibri"/>
                <a:cs typeface="Calibri"/>
              </a:rPr>
              <a:t> TWS(True</a:t>
            </a:r>
            <a:r>
              <a:rPr sz="1400" spc="-5" dirty="0">
                <a:latin typeface="Calibri"/>
                <a:cs typeface="Calibri"/>
              </a:rPr>
              <a:t> Wireless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Stereo)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function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Micro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card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Avaliable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color:Black,Orange,Blue,Red,army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green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9831" y="1417319"/>
            <a:ext cx="4061460" cy="4685030"/>
            <a:chOff x="179831" y="1417319"/>
            <a:chExt cx="4061460" cy="46850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1368" y="3564636"/>
              <a:ext cx="2439924" cy="25374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417319"/>
              <a:ext cx="2017776" cy="2537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53000" y="1981200"/>
            <a:ext cx="283210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hu-HU" sz="2400" b="1" spc="-5" dirty="0">
              <a:solidFill>
                <a:srgbClr val="585858"/>
              </a:solidFill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tervezés alatt az új csomagolások</a:t>
            </a:r>
            <a:endParaRPr sz="2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7991" y="0"/>
            <a:ext cx="3944620" cy="914400"/>
          </a:xfrm>
          <a:custGeom>
            <a:avLst/>
            <a:gdLst/>
            <a:ahLst/>
            <a:cxnLst/>
            <a:rect l="l" t="t" r="r" b="b"/>
            <a:pathLst>
              <a:path w="3944620" h="914400">
                <a:moveTo>
                  <a:pt x="3944112" y="0"/>
                </a:moveTo>
                <a:lnTo>
                  <a:pt x="0" y="0"/>
                </a:lnTo>
                <a:lnTo>
                  <a:pt x="0" y="914400"/>
                </a:lnTo>
                <a:lnTo>
                  <a:pt x="3486912" y="914400"/>
                </a:lnTo>
                <a:lnTo>
                  <a:pt x="3533653" y="912039"/>
                </a:lnTo>
                <a:lnTo>
                  <a:pt x="3579045" y="905110"/>
                </a:lnTo>
                <a:lnTo>
                  <a:pt x="3622858" y="893842"/>
                </a:lnTo>
                <a:lnTo>
                  <a:pt x="3664862" y="878466"/>
                </a:lnTo>
                <a:lnTo>
                  <a:pt x="3704828" y="859212"/>
                </a:lnTo>
                <a:lnTo>
                  <a:pt x="3742524" y="836309"/>
                </a:lnTo>
                <a:lnTo>
                  <a:pt x="3777721" y="809988"/>
                </a:lnTo>
                <a:lnTo>
                  <a:pt x="3810190" y="780478"/>
                </a:lnTo>
                <a:lnTo>
                  <a:pt x="3839700" y="748009"/>
                </a:lnTo>
                <a:lnTo>
                  <a:pt x="3866021" y="712812"/>
                </a:lnTo>
                <a:lnTo>
                  <a:pt x="3888924" y="675116"/>
                </a:lnTo>
                <a:lnTo>
                  <a:pt x="3908178" y="635150"/>
                </a:lnTo>
                <a:lnTo>
                  <a:pt x="3923554" y="593146"/>
                </a:lnTo>
                <a:lnTo>
                  <a:pt x="3934822" y="549333"/>
                </a:lnTo>
                <a:lnTo>
                  <a:pt x="3941751" y="503941"/>
                </a:lnTo>
                <a:lnTo>
                  <a:pt x="3944112" y="457200"/>
                </a:lnTo>
                <a:lnTo>
                  <a:pt x="3944112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83860" y="309118"/>
            <a:ext cx="45053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71717"/>
                </a:solidFill>
              </a:rPr>
              <a:t>SPECIAL</a:t>
            </a:r>
            <a:r>
              <a:rPr sz="2000" spc="-35" dirty="0">
                <a:solidFill>
                  <a:srgbClr val="171717"/>
                </a:solidFill>
              </a:rPr>
              <a:t> </a:t>
            </a:r>
            <a:r>
              <a:rPr sz="2000" spc="-5" dirty="0">
                <a:solidFill>
                  <a:srgbClr val="171717"/>
                </a:solidFill>
              </a:rPr>
              <a:t>PRODUCTS</a:t>
            </a:r>
            <a:r>
              <a:rPr sz="2000" spc="-30" dirty="0">
                <a:solidFill>
                  <a:srgbClr val="171717"/>
                </a:solidFill>
              </a:rPr>
              <a:t> </a:t>
            </a:r>
            <a:r>
              <a:rPr sz="2000" dirty="0">
                <a:solidFill>
                  <a:srgbClr val="171717"/>
                </a:solidFill>
              </a:rPr>
              <a:t>COLLECTIONS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864209" y="106276"/>
            <a:ext cx="3201670" cy="6565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800" b="1" dirty="0">
                <a:solidFill>
                  <a:srgbClr val="585858"/>
                </a:solidFill>
                <a:latin typeface="Tahoma"/>
                <a:cs typeface="Tahoma"/>
              </a:rPr>
              <a:t>NEW</a:t>
            </a:r>
            <a:r>
              <a:rPr sz="18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585858"/>
                </a:solidFill>
                <a:latin typeface="Tahoma"/>
                <a:cs typeface="Tahoma"/>
              </a:rPr>
              <a:t>STYLE</a:t>
            </a:r>
            <a:r>
              <a:rPr sz="18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585858"/>
                </a:solidFill>
                <a:latin typeface="Tahoma"/>
                <a:cs typeface="Tahoma"/>
              </a:rPr>
              <a:t>OF</a:t>
            </a:r>
            <a:r>
              <a:rPr sz="18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585858"/>
                </a:solidFill>
                <a:latin typeface="Tahoma"/>
                <a:cs typeface="Tahoma"/>
              </a:rPr>
              <a:t>PACKAGING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b="1" spc="-5" dirty="0">
                <a:solidFill>
                  <a:srgbClr val="585858"/>
                </a:solidFill>
                <a:latin typeface="Tahoma"/>
                <a:cs typeface="Tahoma"/>
              </a:rPr>
              <a:t>DESIGN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7991" y="1226818"/>
            <a:ext cx="10698480" cy="5561330"/>
            <a:chOff x="697991" y="1226818"/>
            <a:chExt cx="10698480" cy="55613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8151" y="1240533"/>
              <a:ext cx="5607696" cy="5532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991" y="1226818"/>
              <a:ext cx="5076487" cy="55610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7991" y="0"/>
            <a:ext cx="3944620" cy="914400"/>
          </a:xfrm>
          <a:custGeom>
            <a:avLst/>
            <a:gdLst/>
            <a:ahLst/>
            <a:cxnLst/>
            <a:rect l="l" t="t" r="r" b="b"/>
            <a:pathLst>
              <a:path w="3944620" h="914400">
                <a:moveTo>
                  <a:pt x="3944112" y="0"/>
                </a:moveTo>
                <a:lnTo>
                  <a:pt x="0" y="0"/>
                </a:lnTo>
                <a:lnTo>
                  <a:pt x="0" y="914400"/>
                </a:lnTo>
                <a:lnTo>
                  <a:pt x="3486912" y="914400"/>
                </a:lnTo>
                <a:lnTo>
                  <a:pt x="3533653" y="912039"/>
                </a:lnTo>
                <a:lnTo>
                  <a:pt x="3579045" y="905110"/>
                </a:lnTo>
                <a:lnTo>
                  <a:pt x="3622858" y="893842"/>
                </a:lnTo>
                <a:lnTo>
                  <a:pt x="3664862" y="878466"/>
                </a:lnTo>
                <a:lnTo>
                  <a:pt x="3704828" y="859212"/>
                </a:lnTo>
                <a:lnTo>
                  <a:pt x="3742524" y="836309"/>
                </a:lnTo>
                <a:lnTo>
                  <a:pt x="3777721" y="809988"/>
                </a:lnTo>
                <a:lnTo>
                  <a:pt x="3810190" y="780478"/>
                </a:lnTo>
                <a:lnTo>
                  <a:pt x="3839700" y="748009"/>
                </a:lnTo>
                <a:lnTo>
                  <a:pt x="3866021" y="712812"/>
                </a:lnTo>
                <a:lnTo>
                  <a:pt x="3888924" y="675116"/>
                </a:lnTo>
                <a:lnTo>
                  <a:pt x="3908178" y="635150"/>
                </a:lnTo>
                <a:lnTo>
                  <a:pt x="3923554" y="593146"/>
                </a:lnTo>
                <a:lnTo>
                  <a:pt x="3934822" y="549333"/>
                </a:lnTo>
                <a:lnTo>
                  <a:pt x="3941751" y="503941"/>
                </a:lnTo>
                <a:lnTo>
                  <a:pt x="3944112" y="457200"/>
                </a:lnTo>
                <a:lnTo>
                  <a:pt x="3944112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063" y="1613913"/>
            <a:ext cx="11035143" cy="520598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5831" y="345308"/>
            <a:ext cx="1591055" cy="4493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7991" y="0"/>
            <a:ext cx="3944620" cy="914400"/>
          </a:xfrm>
          <a:custGeom>
            <a:avLst/>
            <a:gdLst/>
            <a:ahLst/>
            <a:cxnLst/>
            <a:rect l="l" t="t" r="r" b="b"/>
            <a:pathLst>
              <a:path w="3944620" h="914400">
                <a:moveTo>
                  <a:pt x="3944112" y="0"/>
                </a:moveTo>
                <a:lnTo>
                  <a:pt x="0" y="0"/>
                </a:lnTo>
                <a:lnTo>
                  <a:pt x="0" y="914400"/>
                </a:lnTo>
                <a:lnTo>
                  <a:pt x="3486912" y="914400"/>
                </a:lnTo>
                <a:lnTo>
                  <a:pt x="3533653" y="912039"/>
                </a:lnTo>
                <a:lnTo>
                  <a:pt x="3579045" y="905110"/>
                </a:lnTo>
                <a:lnTo>
                  <a:pt x="3622858" y="893842"/>
                </a:lnTo>
                <a:lnTo>
                  <a:pt x="3664862" y="878466"/>
                </a:lnTo>
                <a:lnTo>
                  <a:pt x="3704828" y="859212"/>
                </a:lnTo>
                <a:lnTo>
                  <a:pt x="3742524" y="836309"/>
                </a:lnTo>
                <a:lnTo>
                  <a:pt x="3777721" y="809988"/>
                </a:lnTo>
                <a:lnTo>
                  <a:pt x="3810190" y="780478"/>
                </a:lnTo>
                <a:lnTo>
                  <a:pt x="3839700" y="748009"/>
                </a:lnTo>
                <a:lnTo>
                  <a:pt x="3866021" y="712812"/>
                </a:lnTo>
                <a:lnTo>
                  <a:pt x="3888924" y="675116"/>
                </a:lnTo>
                <a:lnTo>
                  <a:pt x="3908178" y="635150"/>
                </a:lnTo>
                <a:lnTo>
                  <a:pt x="3923554" y="593146"/>
                </a:lnTo>
                <a:lnTo>
                  <a:pt x="3934822" y="549333"/>
                </a:lnTo>
                <a:lnTo>
                  <a:pt x="3941751" y="503941"/>
                </a:lnTo>
                <a:lnTo>
                  <a:pt x="3944112" y="457200"/>
                </a:lnTo>
                <a:lnTo>
                  <a:pt x="3944112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468" y="1613913"/>
            <a:ext cx="10786798" cy="52136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802" y="930656"/>
            <a:ext cx="37604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Calibri"/>
                <a:cs typeface="Calibri"/>
              </a:rPr>
              <a:t>Refresh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Bluetooth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speakers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range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236347"/>
            <a:ext cx="3472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Bluetooth</a:t>
            </a:r>
            <a:r>
              <a:rPr spc="-65" dirty="0"/>
              <a:t> </a:t>
            </a:r>
            <a:r>
              <a:rPr spc="-5" dirty="0"/>
              <a:t>speakers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94372" y="2062353"/>
            <a:ext cx="36074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Bluetooth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5.0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Stereo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Music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Playing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USB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DISK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music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playing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20" dirty="0">
                <a:latin typeface="Calibri"/>
                <a:cs typeface="Calibri"/>
              </a:rPr>
              <a:t>TWS(True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wireless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stereo)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function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20" dirty="0">
                <a:latin typeface="Calibri"/>
                <a:cs typeface="Calibri"/>
              </a:rPr>
              <a:t>Voice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Guide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15" dirty="0">
                <a:latin typeface="Calibri"/>
                <a:cs typeface="Calibri"/>
              </a:rPr>
              <a:t>IPX4 </a:t>
            </a: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resistant</a:t>
            </a:r>
            <a:endParaRPr sz="1800">
              <a:latin typeface="Calibri"/>
              <a:cs typeface="Calibri"/>
            </a:endParaRPr>
          </a:p>
          <a:p>
            <a:pPr marL="483234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Intelligent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power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saving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function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148" y="1865376"/>
            <a:ext cx="3351276" cy="27599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3255" y="3439667"/>
            <a:ext cx="2525268" cy="25298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5895420"/>
            <a:ext cx="12184379" cy="9625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6404" y="345308"/>
            <a:ext cx="1589910" cy="4493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20" y="230124"/>
            <a:ext cx="5565775" cy="914400"/>
          </a:xfrm>
          <a:custGeom>
            <a:avLst/>
            <a:gdLst/>
            <a:ahLst/>
            <a:cxnLst/>
            <a:rect l="l" t="t" r="r" b="b"/>
            <a:pathLst>
              <a:path w="5565775" h="914400">
                <a:moveTo>
                  <a:pt x="5565647" y="0"/>
                </a:moveTo>
                <a:lnTo>
                  <a:pt x="0" y="0"/>
                </a:lnTo>
                <a:lnTo>
                  <a:pt x="0" y="914400"/>
                </a:lnTo>
                <a:lnTo>
                  <a:pt x="5108447" y="914400"/>
                </a:lnTo>
                <a:lnTo>
                  <a:pt x="5155189" y="912039"/>
                </a:lnTo>
                <a:lnTo>
                  <a:pt x="5200581" y="905110"/>
                </a:lnTo>
                <a:lnTo>
                  <a:pt x="5244394" y="893842"/>
                </a:lnTo>
                <a:lnTo>
                  <a:pt x="5286398" y="878466"/>
                </a:lnTo>
                <a:lnTo>
                  <a:pt x="5326364" y="859212"/>
                </a:lnTo>
                <a:lnTo>
                  <a:pt x="5364060" y="836309"/>
                </a:lnTo>
                <a:lnTo>
                  <a:pt x="5399257" y="809988"/>
                </a:lnTo>
                <a:lnTo>
                  <a:pt x="5431726" y="780478"/>
                </a:lnTo>
                <a:lnTo>
                  <a:pt x="5461236" y="748009"/>
                </a:lnTo>
                <a:lnTo>
                  <a:pt x="5487557" y="712812"/>
                </a:lnTo>
                <a:lnTo>
                  <a:pt x="5510460" y="675116"/>
                </a:lnTo>
                <a:lnTo>
                  <a:pt x="5529714" y="635150"/>
                </a:lnTo>
                <a:lnTo>
                  <a:pt x="5545090" y="593146"/>
                </a:lnTo>
                <a:lnTo>
                  <a:pt x="5556358" y="549333"/>
                </a:lnTo>
                <a:lnTo>
                  <a:pt x="5563287" y="503941"/>
                </a:lnTo>
                <a:lnTo>
                  <a:pt x="5565647" y="457200"/>
                </a:lnTo>
                <a:lnTo>
                  <a:pt x="5565647" y="0"/>
                </a:lnTo>
                <a:close/>
              </a:path>
            </a:pathLst>
          </a:custGeom>
          <a:solidFill>
            <a:srgbClr val="BEBEBE">
              <a:alpha val="3215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03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2023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4526" y="3065779"/>
            <a:ext cx="4282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Folyamatos beérkezés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2885CFD-48A4-0817-7AFA-7FEC8D06B18A}"/>
              </a:ext>
            </a:extLst>
          </p:cNvPr>
          <p:cNvSpPr txBox="1"/>
          <p:nvPr/>
        </p:nvSpPr>
        <p:spPr>
          <a:xfrm>
            <a:off x="3947160" y="3581400"/>
            <a:ext cx="4282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2023 </a:t>
            </a:r>
            <a:r>
              <a:rPr lang="hu-HU" sz="2400" b="1" spc="-5" dirty="0">
                <a:solidFill>
                  <a:srgbClr val="585858"/>
                </a:solidFill>
                <a:latin typeface="Tahoma"/>
                <a:cs typeface="Tahoma"/>
              </a:rPr>
              <a:t>SDA</a:t>
            </a:r>
            <a:r>
              <a:rPr kumimoji="0" lang="hu-HU" sz="2400" b="1" i="0" u="none" strike="noStrike" kern="1200" cap="none" spc="-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újdonságai</a:t>
            </a:r>
          </a:p>
        </p:txBody>
      </p:sp>
    </p:spTree>
    <p:extLst>
      <p:ext uri="{BB962C8B-B14F-4D97-AF65-F5344CB8AC3E}">
        <p14:creationId xmlns:p14="http://schemas.microsoft.com/office/powerpoint/2010/main" val="3195759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168</TotalTime>
  <Words>1882</Words>
  <Application>Microsoft Office PowerPoint</Application>
  <PresentationFormat>Szélesvásznú</PresentationFormat>
  <Paragraphs>498</Paragraphs>
  <Slides>73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79" baseType="lpstr">
      <vt:lpstr>MS Gothic</vt:lpstr>
      <vt:lpstr>Arial MT</vt:lpstr>
      <vt:lpstr>Calibri</vt:lpstr>
      <vt:lpstr>Tahoma</vt:lpstr>
      <vt:lpstr>Wingdings</vt:lpstr>
      <vt:lpstr>Office Theme</vt:lpstr>
      <vt:lpstr>2023</vt:lpstr>
      <vt:lpstr>Wifi  hordozható rádió</vt:lpstr>
      <vt:lpstr>Wifi hordozható radio</vt:lpstr>
      <vt:lpstr>Bluetooth hangszóró</vt:lpstr>
      <vt:lpstr>Bluetooth hangszórók</vt:lpstr>
      <vt:lpstr>PowerPoint-bemutató</vt:lpstr>
      <vt:lpstr>Bluetooth speakers</vt:lpstr>
      <vt:lpstr>Bluetooth speakers</vt:lpstr>
      <vt:lpstr>2023</vt:lpstr>
      <vt:lpstr>PowerPoint-bemutató</vt:lpstr>
      <vt:lpstr> RK 1759 CLASSICA</vt:lpstr>
      <vt:lpstr> RK 1742 PURO</vt:lpstr>
      <vt:lpstr>RK 1742 PURO</vt:lpstr>
      <vt:lpstr>RK 1705 Metallico</vt:lpstr>
      <vt:lpstr>PowerPoint-bemutató</vt:lpstr>
      <vt:lpstr>RK 1700 Magnifica</vt:lpstr>
      <vt:lpstr>RK 1700 Magnifica</vt:lpstr>
      <vt:lpstr>PowerPoint-bemutató</vt:lpstr>
      <vt:lpstr>PowerPoint-bemutató</vt:lpstr>
      <vt:lpstr>PowerPoint-bemutató</vt:lpstr>
      <vt:lpstr>PowerPoint-bemutató</vt:lpstr>
      <vt:lpstr>PowerPoint-bemutató</vt:lpstr>
      <vt:lpstr>VT 4520 2in1 Bruno</vt:lpstr>
      <vt:lpstr>PowerPoint-bemutató</vt:lpstr>
      <vt:lpstr>PowerPoint-bemutató</vt:lpstr>
      <vt:lpstr>VT 3620 2in1 Jean</vt:lpstr>
      <vt:lpstr>VT 3620 2in1 Jean</vt:lpstr>
      <vt:lpstr>VT 3630 2in1 Alan</vt:lpstr>
      <vt:lpstr>PowerPoint-bemutató</vt:lpstr>
      <vt:lpstr>LÉGTISZTÍTÓ AP 1 COMPACT PEARL</vt:lpstr>
      <vt:lpstr>PowerPoint-bemutató</vt:lpstr>
      <vt:lpstr>AP 1 COMPACT PEARL</vt:lpstr>
      <vt:lpstr>LÉGTISZTÍTÓ</vt:lpstr>
      <vt:lpstr>PowerPoint-bemutató</vt:lpstr>
      <vt:lpstr>AP 3 PURE COMFORT</vt:lpstr>
      <vt:lpstr>Slow cooker PH 5510 Slow Rider</vt:lpstr>
      <vt:lpstr>PH 6530 Slow Master</vt:lpstr>
      <vt:lpstr>Stand mixer FORZA 6600 Metallo Nero</vt:lpstr>
      <vt:lpstr>2023</vt:lpstr>
      <vt:lpstr>LÉGHŰTŐ Mist R Fan</vt:lpstr>
      <vt:lpstr>AF 8300 Dual Fry</vt:lpstr>
      <vt:lpstr>AF 5500 Crunchy</vt:lpstr>
      <vt:lpstr>kontakt grill FORZA 5000 Master</vt:lpstr>
      <vt:lpstr>FORZA 3000 Smart</vt:lpstr>
      <vt:lpstr>FORZA 8000 Pour over Nero</vt:lpstr>
      <vt:lpstr>FORZA 5000 Pour over Nero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New line electric ovens</vt:lpstr>
      <vt:lpstr>New line electric ovens</vt:lpstr>
      <vt:lpstr>New line electric ovens</vt:lpstr>
      <vt:lpstr>New line electric ovens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Konyhai szett több színben</vt:lpstr>
      <vt:lpstr>PowerPoint-bemutató</vt:lpstr>
      <vt:lpstr>PowerPoint-bemutató</vt:lpstr>
      <vt:lpstr>SPECIAL PRODUCTS COLLECTIONS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Němeček Tomáš</dc:creator>
  <cp:lastModifiedBy>tarnotam 2</cp:lastModifiedBy>
  <cp:revision>37</cp:revision>
  <dcterms:created xsi:type="dcterms:W3CDTF">2022-12-29T18:02:01Z</dcterms:created>
  <dcterms:modified xsi:type="dcterms:W3CDTF">2023-02-20T20:39:37Z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2022-12-23T00:00:00Z</vt:filetime>
  </property>
  <property fmtid="{D5CDD505-2E9C-101B-9397-08002B2CF9AE}" pid="3" name="Creator">
    <vt:lpwstr>Microsoft® PowerPoint® pro Microsoft 365</vt:lpwstr>
  </property>
  <property fmtid="{D5CDD505-2E9C-101B-9397-08002B2CF9AE}" pid="4" name="LastSaved">
    <vt:filetime>2022-12-29T00:00:00Z</vt:filetime>
  </property>
</Properties>
</file>